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59" r:id="rId4"/>
    <p:sldId id="260" r:id="rId5"/>
    <p:sldId id="261" r:id="rId6"/>
    <p:sldId id="264" r:id="rId7"/>
    <p:sldId id="262" r:id="rId8"/>
    <p:sldId id="298" r:id="rId9"/>
    <p:sldId id="268" r:id="rId10"/>
    <p:sldId id="300" r:id="rId11"/>
    <p:sldId id="313" r:id="rId12"/>
    <p:sldId id="267" r:id="rId13"/>
    <p:sldId id="316" r:id="rId14"/>
    <p:sldId id="314" r:id="rId15"/>
    <p:sldId id="315" r:id="rId16"/>
    <p:sldId id="299" r:id="rId17"/>
    <p:sldId id="269" r:id="rId18"/>
    <p:sldId id="304" r:id="rId19"/>
    <p:sldId id="305" r:id="rId20"/>
    <p:sldId id="317" r:id="rId21"/>
    <p:sldId id="270" r:id="rId22"/>
    <p:sldId id="303" r:id="rId23"/>
    <p:sldId id="306" r:id="rId24"/>
    <p:sldId id="263" r:id="rId25"/>
    <p:sldId id="301" r:id="rId26"/>
    <p:sldId id="307" r:id="rId27"/>
    <p:sldId id="302" r:id="rId28"/>
    <p:sldId id="308" r:id="rId29"/>
    <p:sldId id="309" r:id="rId30"/>
    <p:sldId id="324" r:id="rId31"/>
    <p:sldId id="318" r:id="rId32"/>
    <p:sldId id="310" r:id="rId33"/>
    <p:sldId id="287" r:id="rId34"/>
    <p:sldId id="276" r:id="rId35"/>
    <p:sldId id="312" r:id="rId36"/>
    <p:sldId id="325" r:id="rId37"/>
    <p:sldId id="319" r:id="rId38"/>
    <p:sldId id="320" r:id="rId39"/>
    <p:sldId id="286" r:id="rId40"/>
    <p:sldId id="273" r:id="rId41"/>
    <p:sldId id="289" r:id="rId42"/>
    <p:sldId id="290" r:id="rId43"/>
    <p:sldId id="311" r:id="rId44"/>
    <p:sldId id="292" r:id="rId45"/>
    <p:sldId id="295" r:id="rId46"/>
    <p:sldId id="323" r:id="rId47"/>
    <p:sldId id="296" r:id="rId48"/>
    <p:sldId id="282" r:id="rId49"/>
    <p:sldId id="271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bit" initials="O" lastIdx="1" clrIdx="0">
    <p:extLst>
      <p:ext uri="{19B8F6BF-5375-455C-9EA6-DF929625EA0E}">
        <p15:presenceInfo xmlns:p15="http://schemas.microsoft.com/office/powerpoint/2012/main" userId="Orb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8200A-7BC7-49EB-B3FC-9386C5C6E41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D2FA17-0B3E-40A4-883E-1F7C01D73EEE}">
      <dgm:prSet phldrT="[Текст]"/>
      <dgm:spPr>
        <a:ln w="19050">
          <a:solidFill>
            <a:srgbClr val="7030A0"/>
          </a:solidFill>
        </a:ln>
      </dgm:spPr>
      <dgm:t>
        <a:bodyPr/>
        <a:lstStyle/>
        <a:p>
          <a:r>
            <a:rPr lang="az-Latn-AZ" dirty="0" smtClean="0"/>
            <a:t>K</a:t>
          </a:r>
          <a:r>
            <a:rPr lang="en-US" dirty="0" smtClean="0"/>
            <a:t>ARD</a:t>
          </a:r>
          <a:r>
            <a:rPr lang="az-Latn-AZ" dirty="0" smtClean="0"/>
            <a:t>İ</a:t>
          </a:r>
          <a:r>
            <a:rPr lang="en-US" dirty="0" smtClean="0"/>
            <a:t>A</a:t>
          </a:r>
          <a:r>
            <a:rPr lang="az-Latn-AZ" dirty="0" smtClean="0"/>
            <a:t>K</a:t>
          </a:r>
          <a:r>
            <a:rPr lang="en-US" dirty="0" smtClean="0"/>
            <a:t> </a:t>
          </a:r>
          <a:r>
            <a:rPr lang="az-Latn-AZ" dirty="0" smtClean="0"/>
            <a:t>KÜTLƏ</a:t>
          </a:r>
          <a:endParaRPr lang="ru-RU" dirty="0"/>
        </a:p>
      </dgm:t>
    </dgm:pt>
    <dgm:pt modelId="{CF861182-9E8C-433F-91F1-41874F4251C1}" type="parTrans" cxnId="{63CFCA80-7AAA-45F9-AC8D-454ABD0FF3B7}">
      <dgm:prSet/>
      <dgm:spPr/>
      <dgm:t>
        <a:bodyPr/>
        <a:lstStyle/>
        <a:p>
          <a:endParaRPr lang="ru-RU"/>
        </a:p>
      </dgm:t>
    </dgm:pt>
    <dgm:pt modelId="{1A6EC7EF-6CC2-46B6-8958-6E978D4DBD7A}" type="sibTrans" cxnId="{63CFCA80-7AAA-45F9-AC8D-454ABD0FF3B7}">
      <dgm:prSet/>
      <dgm:spPr/>
      <dgm:t>
        <a:bodyPr/>
        <a:lstStyle/>
        <a:p>
          <a:endParaRPr lang="ru-RU"/>
        </a:p>
      </dgm:t>
    </dgm:pt>
    <dgm:pt modelId="{328BC5F0-EC21-44E2-902B-390835CCC1C2}">
      <dgm:prSet phldrT="[Текст]" custT="1"/>
      <dgm:spPr>
        <a:ln w="19050">
          <a:solidFill>
            <a:srgbClr val="7030A0"/>
          </a:solidFill>
        </a:ln>
      </dgm:spPr>
      <dgm:t>
        <a:bodyPr/>
        <a:lstStyle/>
        <a:p>
          <a:r>
            <a:rPr lang="az-Latn-AZ" sz="1600" dirty="0" smtClean="0"/>
            <a:t>LOKALİZASİYASI</a:t>
          </a:r>
          <a:endParaRPr lang="ru-RU" sz="1600" dirty="0"/>
        </a:p>
      </dgm:t>
    </dgm:pt>
    <dgm:pt modelId="{3350319B-5D4E-49C2-88D6-E2052F24C263}" type="parTrans" cxnId="{6CB0AE4F-99E0-4ECB-A032-A30CF22C965F}">
      <dgm:prSet/>
      <dgm:spPr/>
      <dgm:t>
        <a:bodyPr/>
        <a:lstStyle/>
        <a:p>
          <a:endParaRPr lang="ru-RU"/>
        </a:p>
      </dgm:t>
    </dgm:pt>
    <dgm:pt modelId="{1FCEA8B8-1262-43B1-906C-8D061C9AA757}" type="sibTrans" cxnId="{6CB0AE4F-99E0-4ECB-A032-A30CF22C965F}">
      <dgm:prSet/>
      <dgm:spPr/>
      <dgm:t>
        <a:bodyPr/>
        <a:lstStyle/>
        <a:p>
          <a:endParaRPr lang="ru-RU"/>
        </a:p>
      </dgm:t>
    </dgm:pt>
    <dgm:pt modelId="{6293112B-5295-422D-B697-3CA510541FA9}">
      <dgm:prSet phldrT="[Текст]"/>
      <dgm:spPr>
        <a:ln w="19050">
          <a:solidFill>
            <a:srgbClr val="7030A0"/>
          </a:solidFill>
        </a:ln>
      </dgm:spPr>
      <dgm:t>
        <a:bodyPr/>
        <a:lstStyle/>
        <a:p>
          <a:r>
            <a:rPr lang="az-Latn-AZ" dirty="0" smtClean="0"/>
            <a:t>XARAKTERİSTİKASI</a:t>
          </a:r>
          <a:endParaRPr lang="ru-RU" dirty="0"/>
        </a:p>
      </dgm:t>
    </dgm:pt>
    <dgm:pt modelId="{472C73ED-EE0C-4EF1-A857-3A5D8F309207}" type="parTrans" cxnId="{2E313F7D-5E4D-4126-BB8A-0C39F9F5DD10}">
      <dgm:prSet/>
      <dgm:spPr/>
      <dgm:t>
        <a:bodyPr/>
        <a:lstStyle/>
        <a:p>
          <a:endParaRPr lang="ru-RU"/>
        </a:p>
      </dgm:t>
    </dgm:pt>
    <dgm:pt modelId="{73D080A0-1290-46EF-BA37-C86A21E393C7}" type="sibTrans" cxnId="{2E313F7D-5E4D-4126-BB8A-0C39F9F5DD10}">
      <dgm:prSet/>
      <dgm:spPr/>
      <dgm:t>
        <a:bodyPr/>
        <a:lstStyle/>
        <a:p>
          <a:endParaRPr lang="ru-RU"/>
        </a:p>
      </dgm:t>
    </dgm:pt>
    <dgm:pt modelId="{163B00CE-C0E2-4227-9C86-A3BFEAF6E7B8}">
      <dgm:prSet phldrT="[Текст]" custT="1"/>
      <dgm:spPr>
        <a:ln w="19050">
          <a:solidFill>
            <a:srgbClr val="7030A0"/>
          </a:solidFill>
        </a:ln>
      </dgm:spPr>
      <dgm:t>
        <a:bodyPr/>
        <a:lstStyle/>
        <a:p>
          <a:r>
            <a:rPr lang="az-Latn-AZ" sz="2400" dirty="0" smtClean="0"/>
            <a:t>YAŞ</a:t>
          </a:r>
          <a:endParaRPr lang="ru-RU" sz="2400" dirty="0"/>
        </a:p>
      </dgm:t>
    </dgm:pt>
    <dgm:pt modelId="{B5B2DE04-4FFC-46DB-8F71-8C2CB9DE76D9}" type="parTrans" cxnId="{2041020D-41D5-433B-99A5-162B2C3ACB7F}">
      <dgm:prSet/>
      <dgm:spPr/>
      <dgm:t>
        <a:bodyPr/>
        <a:lstStyle/>
        <a:p>
          <a:endParaRPr lang="ru-RU"/>
        </a:p>
      </dgm:t>
    </dgm:pt>
    <dgm:pt modelId="{BA99674D-D294-49D4-A816-2D2DA1E27615}" type="sibTrans" cxnId="{2041020D-41D5-433B-99A5-162B2C3ACB7F}">
      <dgm:prSet/>
      <dgm:spPr/>
      <dgm:t>
        <a:bodyPr/>
        <a:lstStyle/>
        <a:p>
          <a:endParaRPr lang="ru-RU"/>
        </a:p>
      </dgm:t>
    </dgm:pt>
    <dgm:pt modelId="{799ADAD2-9CCE-4CAF-9260-B277AD9CC03B}">
      <dgm:prSet phldrT="[Текст]"/>
      <dgm:spPr>
        <a:ln w="19050">
          <a:solidFill>
            <a:srgbClr val="7030A0"/>
          </a:solidFill>
        </a:ln>
      </dgm:spPr>
      <dgm:t>
        <a:bodyPr/>
        <a:lstStyle/>
        <a:p>
          <a:r>
            <a:rPr lang="az-Latn-AZ" dirty="0" smtClean="0"/>
            <a:t>KLNİKİ GEDİŞAT</a:t>
          </a:r>
          <a:endParaRPr lang="ru-RU" dirty="0"/>
        </a:p>
      </dgm:t>
    </dgm:pt>
    <dgm:pt modelId="{0A58C96C-678E-4713-AE55-18821BD5192C}" type="parTrans" cxnId="{FAAE0541-46DA-4655-BB4E-169BD103EE48}">
      <dgm:prSet/>
      <dgm:spPr/>
      <dgm:t>
        <a:bodyPr/>
        <a:lstStyle/>
        <a:p>
          <a:endParaRPr lang="ru-RU"/>
        </a:p>
      </dgm:t>
    </dgm:pt>
    <dgm:pt modelId="{8B2D9056-C322-45FA-A1C1-F6CFF2475040}" type="sibTrans" cxnId="{FAAE0541-46DA-4655-BB4E-169BD103EE48}">
      <dgm:prSet/>
      <dgm:spPr/>
      <dgm:t>
        <a:bodyPr/>
        <a:lstStyle/>
        <a:p>
          <a:endParaRPr lang="ru-RU"/>
        </a:p>
      </dgm:t>
    </dgm:pt>
    <dgm:pt modelId="{EEA5DFEE-B9C2-4143-B497-3EFAB3890D1F}" type="pres">
      <dgm:prSet presAssocID="{7548200A-7BC7-49EB-B3FC-9386C5C6E41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27CC6D-2EED-4592-888D-B8639063778E}" type="pres">
      <dgm:prSet presAssocID="{90D2FA17-0B3E-40A4-883E-1F7C01D73EEE}" presName="centerShape" presStyleLbl="node0" presStyleIdx="0" presStyleCnt="1" custLinFactNeighborX="2339"/>
      <dgm:spPr/>
      <dgm:t>
        <a:bodyPr/>
        <a:lstStyle/>
        <a:p>
          <a:endParaRPr lang="ru-RU"/>
        </a:p>
      </dgm:t>
    </dgm:pt>
    <dgm:pt modelId="{F7D69AEA-7B45-4B90-BCF0-D578DD5A70F4}" type="pres">
      <dgm:prSet presAssocID="{328BC5F0-EC21-44E2-902B-390835CCC1C2}" presName="node" presStyleLbl="node1" presStyleIdx="0" presStyleCnt="4" custScaleX="191456" custRadScaleRad="99473" custRadScaleInc="12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A5AD6E-EA6A-4694-BDBC-E0B6B3DF5775}" type="pres">
      <dgm:prSet presAssocID="{328BC5F0-EC21-44E2-902B-390835CCC1C2}" presName="dummy" presStyleCnt="0"/>
      <dgm:spPr/>
    </dgm:pt>
    <dgm:pt modelId="{CF794B87-A063-4DB3-A660-6CF93EF428A6}" type="pres">
      <dgm:prSet presAssocID="{1FCEA8B8-1262-43B1-906C-8D061C9AA757}" presName="sibTrans" presStyleLbl="sibTrans2D1" presStyleIdx="0" presStyleCnt="4"/>
      <dgm:spPr/>
      <dgm:t>
        <a:bodyPr/>
        <a:lstStyle/>
        <a:p>
          <a:endParaRPr lang="ru-RU"/>
        </a:p>
      </dgm:t>
    </dgm:pt>
    <dgm:pt modelId="{E171D591-5F11-494D-B68F-E9E784A7A5B6}" type="pres">
      <dgm:prSet presAssocID="{6293112B-5295-422D-B697-3CA510541FA9}" presName="node" presStyleLbl="node1" presStyleIdx="1" presStyleCnt="4" custScaleX="159976" custRadScaleRad="108707" custRadScaleInc="-35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AF69E8-F832-4017-838C-1D901F064548}" type="pres">
      <dgm:prSet presAssocID="{6293112B-5295-422D-B697-3CA510541FA9}" presName="dummy" presStyleCnt="0"/>
      <dgm:spPr/>
    </dgm:pt>
    <dgm:pt modelId="{A279AD61-90D4-4B4C-8C32-A011B67DA090}" type="pres">
      <dgm:prSet presAssocID="{73D080A0-1290-46EF-BA37-C86A21E393C7}" presName="sibTrans" presStyleLbl="sibTrans2D1" presStyleIdx="1" presStyleCnt="4"/>
      <dgm:spPr/>
      <dgm:t>
        <a:bodyPr/>
        <a:lstStyle/>
        <a:p>
          <a:endParaRPr lang="ru-RU"/>
        </a:p>
      </dgm:t>
    </dgm:pt>
    <dgm:pt modelId="{24E6F42B-7403-40B1-81B9-41CB55FE0953}" type="pres">
      <dgm:prSet presAssocID="{163B00CE-C0E2-4227-9C86-A3BFEAF6E7B8}" presName="node" presStyleLbl="node1" presStyleIdx="2" presStyleCnt="4" custRadScaleRad="100025" custRadScaleInc="-3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602658-EFA2-4017-A9DC-87A7533B9C97}" type="pres">
      <dgm:prSet presAssocID="{163B00CE-C0E2-4227-9C86-A3BFEAF6E7B8}" presName="dummy" presStyleCnt="0"/>
      <dgm:spPr/>
    </dgm:pt>
    <dgm:pt modelId="{D5F84D11-FB3B-4EE7-A619-756DF0815B9B}" type="pres">
      <dgm:prSet presAssocID="{BA99674D-D294-49D4-A816-2D2DA1E27615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D05EAC7-A3A6-4488-8F5E-96CCC5EF4B1C}" type="pres">
      <dgm:prSet presAssocID="{799ADAD2-9CCE-4CAF-9260-B277AD9CC03B}" presName="node" presStyleLbl="node1" presStyleIdx="3" presStyleCnt="4" custScaleX="145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9D00C0-9F8C-44FB-91AD-0BB231BC6D7D}" type="pres">
      <dgm:prSet presAssocID="{799ADAD2-9CCE-4CAF-9260-B277AD9CC03B}" presName="dummy" presStyleCnt="0"/>
      <dgm:spPr/>
    </dgm:pt>
    <dgm:pt modelId="{0D1A8A53-7011-4B45-A568-6D281248C181}" type="pres">
      <dgm:prSet presAssocID="{8B2D9056-C322-45FA-A1C1-F6CFF2475040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6CB0AE4F-99E0-4ECB-A032-A30CF22C965F}" srcId="{90D2FA17-0B3E-40A4-883E-1F7C01D73EEE}" destId="{328BC5F0-EC21-44E2-902B-390835CCC1C2}" srcOrd="0" destOrd="0" parTransId="{3350319B-5D4E-49C2-88D6-E2052F24C263}" sibTransId="{1FCEA8B8-1262-43B1-906C-8D061C9AA757}"/>
    <dgm:cxn modelId="{12602F4B-C241-449D-A3E0-7A35C181A6E2}" type="presOf" srcId="{7548200A-7BC7-49EB-B3FC-9386C5C6E41F}" destId="{EEA5DFEE-B9C2-4143-B497-3EFAB3890D1F}" srcOrd="0" destOrd="0" presId="urn:microsoft.com/office/officeart/2005/8/layout/radial6"/>
    <dgm:cxn modelId="{2662F847-D47E-49A9-B464-4E9E439B7AB8}" type="presOf" srcId="{163B00CE-C0E2-4227-9C86-A3BFEAF6E7B8}" destId="{24E6F42B-7403-40B1-81B9-41CB55FE0953}" srcOrd="0" destOrd="0" presId="urn:microsoft.com/office/officeart/2005/8/layout/radial6"/>
    <dgm:cxn modelId="{97F27159-991D-4A1D-8ECC-DCEC7700A38B}" type="presOf" srcId="{BA99674D-D294-49D4-A816-2D2DA1E27615}" destId="{D5F84D11-FB3B-4EE7-A619-756DF0815B9B}" srcOrd="0" destOrd="0" presId="urn:microsoft.com/office/officeart/2005/8/layout/radial6"/>
    <dgm:cxn modelId="{2041020D-41D5-433B-99A5-162B2C3ACB7F}" srcId="{90D2FA17-0B3E-40A4-883E-1F7C01D73EEE}" destId="{163B00CE-C0E2-4227-9C86-A3BFEAF6E7B8}" srcOrd="2" destOrd="0" parTransId="{B5B2DE04-4FFC-46DB-8F71-8C2CB9DE76D9}" sibTransId="{BA99674D-D294-49D4-A816-2D2DA1E27615}"/>
    <dgm:cxn modelId="{0FE0FE59-706C-447F-BF5C-DC8639394DD5}" type="presOf" srcId="{8B2D9056-C322-45FA-A1C1-F6CFF2475040}" destId="{0D1A8A53-7011-4B45-A568-6D281248C181}" srcOrd="0" destOrd="0" presId="urn:microsoft.com/office/officeart/2005/8/layout/radial6"/>
    <dgm:cxn modelId="{63CFCA80-7AAA-45F9-AC8D-454ABD0FF3B7}" srcId="{7548200A-7BC7-49EB-B3FC-9386C5C6E41F}" destId="{90D2FA17-0B3E-40A4-883E-1F7C01D73EEE}" srcOrd="0" destOrd="0" parTransId="{CF861182-9E8C-433F-91F1-41874F4251C1}" sibTransId="{1A6EC7EF-6CC2-46B6-8958-6E978D4DBD7A}"/>
    <dgm:cxn modelId="{6C1485A7-6233-40A8-85DA-B7C7D03F8F86}" type="presOf" srcId="{799ADAD2-9CCE-4CAF-9260-B277AD9CC03B}" destId="{DD05EAC7-A3A6-4488-8F5E-96CCC5EF4B1C}" srcOrd="0" destOrd="0" presId="urn:microsoft.com/office/officeart/2005/8/layout/radial6"/>
    <dgm:cxn modelId="{F2B2C689-0C53-4C72-8B63-443209C595F3}" type="presOf" srcId="{90D2FA17-0B3E-40A4-883E-1F7C01D73EEE}" destId="{A227CC6D-2EED-4592-888D-B8639063778E}" srcOrd="0" destOrd="0" presId="urn:microsoft.com/office/officeart/2005/8/layout/radial6"/>
    <dgm:cxn modelId="{F67E1A51-7326-4149-BF05-106488E3748B}" type="presOf" srcId="{73D080A0-1290-46EF-BA37-C86A21E393C7}" destId="{A279AD61-90D4-4B4C-8C32-A011B67DA090}" srcOrd="0" destOrd="0" presId="urn:microsoft.com/office/officeart/2005/8/layout/radial6"/>
    <dgm:cxn modelId="{4763A8C2-3049-49A5-A1E6-FD6AAAB1BEA9}" type="presOf" srcId="{1FCEA8B8-1262-43B1-906C-8D061C9AA757}" destId="{CF794B87-A063-4DB3-A660-6CF93EF428A6}" srcOrd="0" destOrd="0" presId="urn:microsoft.com/office/officeart/2005/8/layout/radial6"/>
    <dgm:cxn modelId="{7A46835D-4D42-4FDD-8C1A-6C579768D0EE}" type="presOf" srcId="{6293112B-5295-422D-B697-3CA510541FA9}" destId="{E171D591-5F11-494D-B68F-E9E784A7A5B6}" srcOrd="0" destOrd="0" presId="urn:microsoft.com/office/officeart/2005/8/layout/radial6"/>
    <dgm:cxn modelId="{0FFA77D5-5235-4FB6-894C-B24F6C1E5B90}" type="presOf" srcId="{328BC5F0-EC21-44E2-902B-390835CCC1C2}" destId="{F7D69AEA-7B45-4B90-BCF0-D578DD5A70F4}" srcOrd="0" destOrd="0" presId="urn:microsoft.com/office/officeart/2005/8/layout/radial6"/>
    <dgm:cxn modelId="{FAAE0541-46DA-4655-BB4E-169BD103EE48}" srcId="{90D2FA17-0B3E-40A4-883E-1F7C01D73EEE}" destId="{799ADAD2-9CCE-4CAF-9260-B277AD9CC03B}" srcOrd="3" destOrd="0" parTransId="{0A58C96C-678E-4713-AE55-18821BD5192C}" sibTransId="{8B2D9056-C322-45FA-A1C1-F6CFF2475040}"/>
    <dgm:cxn modelId="{2E313F7D-5E4D-4126-BB8A-0C39F9F5DD10}" srcId="{90D2FA17-0B3E-40A4-883E-1F7C01D73EEE}" destId="{6293112B-5295-422D-B697-3CA510541FA9}" srcOrd="1" destOrd="0" parTransId="{472C73ED-EE0C-4EF1-A857-3A5D8F309207}" sibTransId="{73D080A0-1290-46EF-BA37-C86A21E393C7}"/>
    <dgm:cxn modelId="{91C7B7A5-78AA-4A0E-B25E-087DFD5557A7}" type="presParOf" srcId="{EEA5DFEE-B9C2-4143-B497-3EFAB3890D1F}" destId="{A227CC6D-2EED-4592-888D-B8639063778E}" srcOrd="0" destOrd="0" presId="urn:microsoft.com/office/officeart/2005/8/layout/radial6"/>
    <dgm:cxn modelId="{809FA1AB-2466-4E77-A5E4-8A7F681DC653}" type="presParOf" srcId="{EEA5DFEE-B9C2-4143-B497-3EFAB3890D1F}" destId="{F7D69AEA-7B45-4B90-BCF0-D578DD5A70F4}" srcOrd="1" destOrd="0" presId="urn:microsoft.com/office/officeart/2005/8/layout/radial6"/>
    <dgm:cxn modelId="{7DCECC25-8B8A-4FC5-877F-6E36102D7BF5}" type="presParOf" srcId="{EEA5DFEE-B9C2-4143-B497-3EFAB3890D1F}" destId="{9EA5AD6E-EA6A-4694-BDBC-E0B6B3DF5775}" srcOrd="2" destOrd="0" presId="urn:microsoft.com/office/officeart/2005/8/layout/radial6"/>
    <dgm:cxn modelId="{2B8AADA7-7832-4FBF-A5DA-67F678D9F2FB}" type="presParOf" srcId="{EEA5DFEE-B9C2-4143-B497-3EFAB3890D1F}" destId="{CF794B87-A063-4DB3-A660-6CF93EF428A6}" srcOrd="3" destOrd="0" presId="urn:microsoft.com/office/officeart/2005/8/layout/radial6"/>
    <dgm:cxn modelId="{A0C98174-5A86-42C5-9693-DEFD3467338C}" type="presParOf" srcId="{EEA5DFEE-B9C2-4143-B497-3EFAB3890D1F}" destId="{E171D591-5F11-494D-B68F-E9E784A7A5B6}" srcOrd="4" destOrd="0" presId="urn:microsoft.com/office/officeart/2005/8/layout/radial6"/>
    <dgm:cxn modelId="{0FFB0C84-FD6F-4F7D-8823-B0DF3D559C8A}" type="presParOf" srcId="{EEA5DFEE-B9C2-4143-B497-3EFAB3890D1F}" destId="{7CAF69E8-F832-4017-838C-1D901F064548}" srcOrd="5" destOrd="0" presId="urn:microsoft.com/office/officeart/2005/8/layout/radial6"/>
    <dgm:cxn modelId="{B99BA96A-66C5-4B8A-A1C5-C1B15BEC79C0}" type="presParOf" srcId="{EEA5DFEE-B9C2-4143-B497-3EFAB3890D1F}" destId="{A279AD61-90D4-4B4C-8C32-A011B67DA090}" srcOrd="6" destOrd="0" presId="urn:microsoft.com/office/officeart/2005/8/layout/radial6"/>
    <dgm:cxn modelId="{63D524BE-EB0D-41DD-BAC1-F73BD76D7EA0}" type="presParOf" srcId="{EEA5DFEE-B9C2-4143-B497-3EFAB3890D1F}" destId="{24E6F42B-7403-40B1-81B9-41CB55FE0953}" srcOrd="7" destOrd="0" presId="urn:microsoft.com/office/officeart/2005/8/layout/radial6"/>
    <dgm:cxn modelId="{0A7C9D0E-2C4D-46C3-8205-E2D4099A29E3}" type="presParOf" srcId="{EEA5DFEE-B9C2-4143-B497-3EFAB3890D1F}" destId="{FF602658-EFA2-4017-A9DC-87A7533B9C97}" srcOrd="8" destOrd="0" presId="urn:microsoft.com/office/officeart/2005/8/layout/radial6"/>
    <dgm:cxn modelId="{8B7B62DC-03CB-4CDA-91FC-4624F5416BE3}" type="presParOf" srcId="{EEA5DFEE-B9C2-4143-B497-3EFAB3890D1F}" destId="{D5F84D11-FB3B-4EE7-A619-756DF0815B9B}" srcOrd="9" destOrd="0" presId="urn:microsoft.com/office/officeart/2005/8/layout/radial6"/>
    <dgm:cxn modelId="{C4FA0FF8-B4FE-4DD1-B2A2-1261587C68CC}" type="presParOf" srcId="{EEA5DFEE-B9C2-4143-B497-3EFAB3890D1F}" destId="{DD05EAC7-A3A6-4488-8F5E-96CCC5EF4B1C}" srcOrd="10" destOrd="0" presId="urn:microsoft.com/office/officeart/2005/8/layout/radial6"/>
    <dgm:cxn modelId="{417F3AF6-2E64-4C25-9D44-883F6753C407}" type="presParOf" srcId="{EEA5DFEE-B9C2-4143-B497-3EFAB3890D1F}" destId="{2F9D00C0-9F8C-44FB-91AD-0BB231BC6D7D}" srcOrd="11" destOrd="0" presId="urn:microsoft.com/office/officeart/2005/8/layout/radial6"/>
    <dgm:cxn modelId="{6673A6DC-7E9F-4314-9867-8A873D16EAB0}" type="presParOf" srcId="{EEA5DFEE-B9C2-4143-B497-3EFAB3890D1F}" destId="{0D1A8A53-7011-4B45-A568-6D281248C18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1A8A53-7011-4B45-A568-6D281248C181}">
      <dsp:nvSpPr>
        <dsp:cNvPr id="0" name=""/>
        <dsp:cNvSpPr/>
      </dsp:nvSpPr>
      <dsp:spPr>
        <a:xfrm>
          <a:off x="1093643" y="490123"/>
          <a:ext cx="3219771" cy="3219771"/>
        </a:xfrm>
        <a:prstGeom prst="blockArc">
          <a:avLst>
            <a:gd name="adj1" fmla="val 10818155"/>
            <a:gd name="adj2" fmla="val 16429984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84D11-FB3B-4EE7-A619-756DF0815B9B}">
      <dsp:nvSpPr>
        <dsp:cNvPr id="0" name=""/>
        <dsp:cNvSpPr/>
      </dsp:nvSpPr>
      <dsp:spPr>
        <a:xfrm>
          <a:off x="1093665" y="482205"/>
          <a:ext cx="3219771" cy="3219771"/>
        </a:xfrm>
        <a:prstGeom prst="blockArc">
          <a:avLst>
            <a:gd name="adj1" fmla="val 5332807"/>
            <a:gd name="adj2" fmla="val 10800845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79AD61-90D4-4B4C-8C32-A011B67DA090}">
      <dsp:nvSpPr>
        <dsp:cNvPr id="0" name=""/>
        <dsp:cNvSpPr/>
      </dsp:nvSpPr>
      <dsp:spPr>
        <a:xfrm>
          <a:off x="1230687" y="485501"/>
          <a:ext cx="3219771" cy="3219771"/>
        </a:xfrm>
        <a:prstGeom prst="blockArc">
          <a:avLst>
            <a:gd name="adj1" fmla="val 21523011"/>
            <a:gd name="adj2" fmla="val 563254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794B87-A063-4DB3-A660-6CF93EF428A6}">
      <dsp:nvSpPr>
        <dsp:cNvPr id="0" name=""/>
        <dsp:cNvSpPr/>
      </dsp:nvSpPr>
      <dsp:spPr>
        <a:xfrm>
          <a:off x="1230881" y="493312"/>
          <a:ext cx="3219771" cy="3219771"/>
        </a:xfrm>
        <a:prstGeom prst="blockArc">
          <a:avLst>
            <a:gd name="adj1" fmla="val 16129784"/>
            <a:gd name="adj2" fmla="val 21505929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7CC6D-2EED-4592-888D-B8639063778E}">
      <dsp:nvSpPr>
        <dsp:cNvPr id="0" name=""/>
        <dsp:cNvSpPr/>
      </dsp:nvSpPr>
      <dsp:spPr>
        <a:xfrm>
          <a:off x="2035529" y="1350121"/>
          <a:ext cx="1483166" cy="14831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100" kern="1200" dirty="0" smtClean="0"/>
            <a:t>K</a:t>
          </a:r>
          <a:r>
            <a:rPr lang="en-US" sz="2100" kern="1200" dirty="0" smtClean="0"/>
            <a:t>ARD</a:t>
          </a:r>
          <a:r>
            <a:rPr lang="az-Latn-AZ" sz="2100" kern="1200" dirty="0" smtClean="0"/>
            <a:t>İ</a:t>
          </a:r>
          <a:r>
            <a:rPr lang="en-US" sz="2100" kern="1200" dirty="0" smtClean="0"/>
            <a:t>A</a:t>
          </a:r>
          <a:r>
            <a:rPr lang="az-Latn-AZ" sz="2100" kern="1200" dirty="0" smtClean="0"/>
            <a:t>K</a:t>
          </a:r>
          <a:r>
            <a:rPr lang="en-US" sz="2100" kern="1200" dirty="0" smtClean="0"/>
            <a:t> </a:t>
          </a:r>
          <a:r>
            <a:rPr lang="az-Latn-AZ" sz="2100" kern="1200" dirty="0" smtClean="0"/>
            <a:t>KÜTLƏ</a:t>
          </a:r>
          <a:endParaRPr lang="ru-RU" sz="2100" kern="1200" dirty="0"/>
        </a:p>
      </dsp:txBody>
      <dsp:txXfrm>
        <a:off x="2252734" y="1567326"/>
        <a:ext cx="1048756" cy="1048756"/>
      </dsp:txXfrm>
    </dsp:sp>
    <dsp:sp modelId="{F7D69AEA-7B45-4B90-BCF0-D578DD5A70F4}">
      <dsp:nvSpPr>
        <dsp:cNvPr id="0" name=""/>
        <dsp:cNvSpPr/>
      </dsp:nvSpPr>
      <dsp:spPr>
        <a:xfrm>
          <a:off x="1814787" y="11908"/>
          <a:ext cx="1987727" cy="1038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600" kern="1200" dirty="0" smtClean="0"/>
            <a:t>LOKALİZASİYASI</a:t>
          </a:r>
          <a:endParaRPr lang="ru-RU" sz="1600" kern="1200" dirty="0"/>
        </a:p>
      </dsp:txBody>
      <dsp:txXfrm>
        <a:off x="2105883" y="163951"/>
        <a:ext cx="1405535" cy="734130"/>
      </dsp:txXfrm>
    </dsp:sp>
    <dsp:sp modelId="{E171D591-5F11-494D-B68F-E9E784A7A5B6}">
      <dsp:nvSpPr>
        <dsp:cNvPr id="0" name=""/>
        <dsp:cNvSpPr/>
      </dsp:nvSpPr>
      <dsp:spPr>
        <a:xfrm>
          <a:off x="3582239" y="1541065"/>
          <a:ext cx="1660897" cy="1038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100" kern="1200" dirty="0" smtClean="0"/>
            <a:t>XARAKTERİSTİKASI</a:t>
          </a:r>
          <a:endParaRPr lang="ru-RU" sz="1100" kern="1200" dirty="0"/>
        </a:p>
      </dsp:txBody>
      <dsp:txXfrm>
        <a:off x="3825472" y="1693108"/>
        <a:ext cx="1174431" cy="734130"/>
      </dsp:txXfrm>
    </dsp:sp>
    <dsp:sp modelId="{24E6F42B-7403-40B1-81B9-41CB55FE0953}">
      <dsp:nvSpPr>
        <dsp:cNvPr id="0" name=""/>
        <dsp:cNvSpPr/>
      </dsp:nvSpPr>
      <dsp:spPr>
        <a:xfrm>
          <a:off x="2215176" y="3145192"/>
          <a:ext cx="1038216" cy="1038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2400" kern="1200" dirty="0" smtClean="0"/>
            <a:t>YAŞ</a:t>
          </a:r>
          <a:endParaRPr lang="ru-RU" sz="2400" kern="1200" dirty="0"/>
        </a:p>
      </dsp:txBody>
      <dsp:txXfrm>
        <a:off x="2367219" y="3297235"/>
        <a:ext cx="734130" cy="734130"/>
      </dsp:txXfrm>
    </dsp:sp>
    <dsp:sp modelId="{DD05EAC7-A3A6-4488-8F5E-96CCC5EF4B1C}">
      <dsp:nvSpPr>
        <dsp:cNvPr id="0" name=""/>
        <dsp:cNvSpPr/>
      </dsp:nvSpPr>
      <dsp:spPr>
        <a:xfrm>
          <a:off x="376387" y="1572596"/>
          <a:ext cx="1509307" cy="10382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z-Latn-AZ" sz="1100" kern="1200" dirty="0" smtClean="0"/>
            <a:t>KLNİKİ GEDİŞAT</a:t>
          </a:r>
          <a:endParaRPr lang="ru-RU" sz="1100" kern="1200" dirty="0"/>
        </a:p>
      </dsp:txBody>
      <dsp:txXfrm>
        <a:off x="597420" y="1724639"/>
        <a:ext cx="1067241" cy="734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C62DC-3F06-4543-9A00-76F45C1C1FF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11BE-486A-4662-B50E-EB6BD3A38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37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411BE-486A-4662-B50E-EB6BD3A38F5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89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27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82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55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95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68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37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87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56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26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702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06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11B5-DEBA-4ED5-A042-26E02D5F7451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3FBB5-6E39-4E1D-ACF6-04146774B4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13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iencedirect.com/journal/archives-of-cardiovascular-diseases/vol/102/issue/3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OV"/><Relationship Id="rId7" Type="http://schemas.openxmlformats.org/officeDocument/2006/relationships/image" Target="../media/image21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O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2430901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7030A0"/>
                </a:solidFill>
              </a:rPr>
              <a:t>  </a:t>
            </a:r>
            <a:r>
              <a:rPr lang="az-Latn-AZ" sz="4400" b="1" dirty="0" smtClean="0">
                <a:solidFill>
                  <a:srgbClr val="7030A0"/>
                </a:solidFill>
              </a:rPr>
              <a:t>KARDİAK KÜTLƏLƏRİN DİAQNOSTİKASI</a:t>
            </a:r>
            <a:endParaRPr lang="ru-RU" sz="4400" b="1" dirty="0">
              <a:solidFill>
                <a:srgbClr val="7030A0"/>
              </a:solidFill>
            </a:endParaRPr>
          </a:p>
        </p:txBody>
      </p:sp>
      <p:pic>
        <p:nvPicPr>
          <p:cNvPr id="4" name="Picture 4" descr="http://www.akc.az/public/news/1668414857ExoKardioqrafiya%20Kursu%209%20dekabr%2020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38"/>
          <a:stretch/>
        </p:blipFill>
        <p:spPr bwMode="auto">
          <a:xfrm>
            <a:off x="2146191" y="271901"/>
            <a:ext cx="8313683" cy="29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0553" y="5162152"/>
            <a:ext cx="46287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            </a:t>
            </a:r>
            <a:r>
              <a:rPr lang="az-Latn-AZ" sz="24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az-Latn-AZ" sz="2400" b="1" dirty="0" smtClean="0">
                <a:solidFill>
                  <a:srgbClr val="FF0000"/>
                </a:solidFill>
              </a:rPr>
              <a:t>Xatirə Abduləlimova</a:t>
            </a:r>
          </a:p>
          <a:p>
            <a:endParaRPr lang="az-Latn-AZ" sz="2400" dirty="0" smtClean="0"/>
          </a:p>
          <a:p>
            <a:r>
              <a:rPr lang="az-Latn-AZ" sz="2400" dirty="0" smtClean="0"/>
              <a:t>   </a:t>
            </a:r>
            <a:r>
              <a:rPr lang="en-US" sz="2400" dirty="0" smtClean="0"/>
              <a:t>               </a:t>
            </a:r>
            <a:r>
              <a:rPr lang="az-Latn-AZ" sz="2400" dirty="0" smtClean="0"/>
              <a:t>BAKU MEDİCAL PLAZA</a:t>
            </a:r>
            <a:r>
              <a:rPr lang="en-US" sz="2400" dirty="0" smtClean="0"/>
              <a:t>       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2022</a:t>
            </a:r>
          </a:p>
        </p:txBody>
      </p:sp>
      <p:pic>
        <p:nvPicPr>
          <p:cNvPr id="1030" name="Picture 6" descr="Azerbaijan Society of Cardi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724" y="5039218"/>
            <a:ext cx="2146191" cy="15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68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115502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960" y="5297288"/>
            <a:ext cx="2213040" cy="1560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1641" y="5622750"/>
            <a:ext cx="2554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/>
              <a:t>Usefulness of contrast echocardiography for assessment of intracardiac massesIntérêt </a:t>
            </a:r>
            <a:endParaRPr lang="az-Latn-AZ" sz="1050" dirty="0" smtClean="0"/>
          </a:p>
          <a:p>
            <a:r>
              <a:rPr lang="tr-TR" sz="1050" dirty="0" smtClean="0"/>
              <a:t>de </a:t>
            </a:r>
            <a:r>
              <a:rPr lang="tr-TR" sz="1050" dirty="0"/>
              <a:t>l’échocardiographie de contraste dans l’étude des masses </a:t>
            </a:r>
            <a:r>
              <a:rPr lang="tr-TR" sz="1050" dirty="0" smtClean="0"/>
              <a:t>intracardiaques</a:t>
            </a:r>
            <a:r>
              <a:rPr lang="az-Latn-AZ" sz="1050" dirty="0" smtClean="0"/>
              <a:t>, </a:t>
            </a:r>
          </a:p>
          <a:p>
            <a:r>
              <a:rPr lang="en-US" sz="1050" dirty="0">
                <a:hlinkClick r:id="rId4" tooltip="Go to table of contents for this volume/issue"/>
              </a:rPr>
              <a:t>Volume 102, Issue 3</a:t>
            </a:r>
            <a:r>
              <a:rPr lang="en-US" sz="1050" dirty="0"/>
              <a:t>, March 2009, Pages 177-183</a:t>
            </a:r>
            <a:endParaRPr lang="tr-TR" sz="1050" dirty="0"/>
          </a:p>
          <a:p>
            <a:endParaRPr lang="ru-RU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7252138" y="851338"/>
            <a:ext cx="317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Kontrastlanma tamamilə yoxdur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252137" y="2795752"/>
            <a:ext cx="261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Kontrastlanma qisməndir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275473" y="4555500"/>
            <a:ext cx="404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Kontrastlanma kifayət qədərdir, tam deyil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3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u="sng" dirty="0">
                <a:solidFill>
                  <a:srgbClr val="7030A0"/>
                </a:solidFill>
              </a:rPr>
              <a:t>Kontrastlanma əsaslanır: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002161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az-Latn-AZ" sz="2400" dirty="0" smtClean="0"/>
              <a:t>Tromb-avaskulyar struktur olub, *dolma defekti* görüntüsü yaradır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az-Latn-AZ" sz="2400" dirty="0" smtClean="0"/>
              <a:t>Miksoma: zəif qan təchizatına malik olub,hissəvi kontrastlanır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az-Latn-AZ" sz="2400" dirty="0" smtClean="0"/>
              <a:t>Sarkoma: yüksək neovaskulyar strukturdur, yüksək kontrastlama izlənilir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8895" t="864"/>
          <a:stretch/>
        </p:blipFill>
        <p:spPr>
          <a:xfrm>
            <a:off x="7551175" y="127819"/>
            <a:ext cx="3635982" cy="67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5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276" y="105104"/>
            <a:ext cx="10515600" cy="999742"/>
          </a:xfrm>
        </p:spPr>
        <p:txBody>
          <a:bodyPr/>
          <a:lstStyle/>
          <a:p>
            <a:r>
              <a:rPr lang="az-Latn-AZ" b="1" u="sng" dirty="0">
                <a:solidFill>
                  <a:srgbClr val="7030A0"/>
                </a:solidFill>
              </a:rPr>
              <a:t>GÖRÜNTÜLƏMƏDƏ HƏDƏFLƏR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34" y="529556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3061" y="1684075"/>
            <a:ext cx="335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dirty="0" smtClean="0">
                <a:solidFill>
                  <a:srgbClr val="7030A0"/>
                </a:solidFill>
              </a:rPr>
              <a:t>KÜTLƏ </a:t>
            </a:r>
            <a:r>
              <a:rPr lang="az-Latn-AZ" dirty="0">
                <a:solidFill>
                  <a:srgbClr val="7030A0"/>
                </a:solidFill>
              </a:rPr>
              <a:t>XARAKTERİSTİKASI</a:t>
            </a:r>
            <a:r>
              <a:rPr lang="en-US" dirty="0">
                <a:solidFill>
                  <a:srgbClr val="7030A0"/>
                </a:solidFill>
              </a:rPr>
              <a:t>:                                                      </a:t>
            </a:r>
          </a:p>
          <a:p>
            <a:r>
              <a:rPr lang="en-US" dirty="0"/>
              <a:t>– </a:t>
            </a:r>
            <a:r>
              <a:rPr lang="az-Latn-AZ" dirty="0"/>
              <a:t>Lokalizasiyası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Ölçü</a:t>
            </a:r>
            <a:r>
              <a:rPr lang="en-US" dirty="0"/>
              <a:t>, </a:t>
            </a:r>
            <a:r>
              <a:rPr lang="az-Latn-AZ" dirty="0"/>
              <a:t>yayılması</a:t>
            </a:r>
            <a:r>
              <a:rPr lang="en-US" dirty="0"/>
              <a:t> </a:t>
            </a:r>
            <a:r>
              <a:rPr lang="az-Latn-AZ" dirty="0"/>
              <a:t>və morfologiyası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Hərəkətliliyi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Yapışdığı hissə</a:t>
            </a:r>
            <a:endParaRPr lang="en-US" dirty="0"/>
          </a:p>
          <a:p>
            <a:r>
              <a:rPr lang="en-US" dirty="0"/>
              <a:t>– </a:t>
            </a:r>
            <a:r>
              <a:rPr lang="en-US" dirty="0" err="1"/>
              <a:t>Hemo</a:t>
            </a:r>
            <a:r>
              <a:rPr lang="az-Latn-AZ" dirty="0"/>
              <a:t>dinamik təsiri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az-Latn-AZ" dirty="0">
                <a:solidFill>
                  <a:srgbClr val="7030A0"/>
                </a:solidFill>
              </a:rPr>
              <a:t>DİFFERENSİAL DİAQNOZ </a:t>
            </a:r>
            <a:r>
              <a:rPr lang="en-US" dirty="0">
                <a:solidFill>
                  <a:srgbClr val="7030A0"/>
                </a:solidFill>
              </a:rPr>
              <a:t>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Xoşxassəli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vs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Baədxassəli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T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romb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Ekstra-kardiak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patologiya</a:t>
            </a:r>
          </a:p>
          <a:p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_ </a:t>
            </a:r>
            <a:r>
              <a:rPr lang="az-Latn-AZ" dirty="0" smtClean="0"/>
              <a:t>Embrional qalıqlar və ya artefakt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65076" y="1070981"/>
            <a:ext cx="2878352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TOXUMA XARAKTERİSTİKASI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T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romb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Vas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kulyar toxuma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Fibroti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k toxuma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Piy toxuması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Kalsifikasiya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Maye konsistensiyalı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az-Latn-AZ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az-Latn-AZ" sz="2400" dirty="0" smtClean="0">
                <a:solidFill>
                  <a:srgbClr val="7030A0"/>
                </a:solidFill>
              </a:rPr>
              <a:t>  TƏQİB</a:t>
            </a:r>
            <a:endParaRPr lang="en-US" sz="2400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7214" y="5092822"/>
            <a:ext cx="2828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tr-TR" sz="2400" b="1" dirty="0" smtClean="0">
                <a:solidFill>
                  <a:srgbClr val="7030A0"/>
                </a:solidFill>
              </a:rPr>
              <a:t>TRAN</a:t>
            </a:r>
            <a:r>
              <a:rPr lang="en-US" sz="2400" b="1" dirty="0" smtClean="0">
                <a:solidFill>
                  <a:srgbClr val="7030A0"/>
                </a:solidFill>
              </a:rPr>
              <a:t>SE</a:t>
            </a:r>
            <a:r>
              <a:rPr lang="az-Latn-AZ" sz="2400" b="1" dirty="0" smtClean="0">
                <a:solidFill>
                  <a:srgbClr val="7030A0"/>
                </a:solidFill>
              </a:rPr>
              <a:t>ZOFAGEAL</a:t>
            </a:r>
            <a:endParaRPr lang="tr-TR" sz="2400" b="1" dirty="0" smtClean="0">
              <a:solidFill>
                <a:srgbClr val="7030A0"/>
              </a:solidFill>
            </a:endParaRPr>
          </a:p>
          <a:p>
            <a:r>
              <a:rPr lang="tr-TR" sz="2400" b="1" dirty="0" smtClean="0">
                <a:solidFill>
                  <a:srgbClr val="7030A0"/>
                </a:solidFill>
              </a:rPr>
              <a:t>E</a:t>
            </a:r>
            <a:r>
              <a:rPr lang="az-Latn-AZ" sz="2400" b="1" dirty="0" smtClean="0">
                <a:solidFill>
                  <a:srgbClr val="7030A0"/>
                </a:solidFill>
              </a:rPr>
              <a:t>XOKARDİOQRAFİYA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2144" y="4908331"/>
            <a:ext cx="3037490" cy="11999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2172" y="1240221"/>
            <a:ext cx="4311869" cy="241608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9052508" flipV="1">
            <a:off x="4194163" y="3162863"/>
            <a:ext cx="484632" cy="19711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flipV="1">
            <a:off x="6089287" y="3642645"/>
            <a:ext cx="484632" cy="1271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297214" y="3181157"/>
            <a:ext cx="2091558" cy="53706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98675" y="3763684"/>
            <a:ext cx="4025119" cy="21321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7548677">
            <a:off x="4289066" y="504522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4734417">
            <a:off x="8138659" y="2117732"/>
            <a:ext cx="484632" cy="19423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9373178" y="1272579"/>
            <a:ext cx="24575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 smtClean="0"/>
              <a:t>Kütlənin cərrahi extraksiyası sonrası təqib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 smtClean="0"/>
              <a:t>Valvular kütlələrdə qapaq təmiri ehtiyacı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dirty="0" smtClean="0"/>
              <a:t>Atrial septuma bitişik kütlərlədə qalıq shunt varlığı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64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609" y="5195199"/>
            <a:ext cx="2213040" cy="1560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94" y="68826"/>
            <a:ext cx="3458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3200" u="sng" dirty="0" smtClean="0">
                <a:solidFill>
                  <a:srgbClr val="7030A0"/>
                </a:solidFill>
              </a:rPr>
              <a:t>XƏSTƏ TƏQDİMATI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6524" y="68826"/>
            <a:ext cx="632692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32 y. Qadın xəstə</a:t>
            </a:r>
          </a:p>
          <a:p>
            <a:r>
              <a:rPr lang="az-Latn-AZ" dirty="0" smtClean="0"/>
              <a:t>Təngnəfəslik şikayəti ilə baş vurur</a:t>
            </a:r>
          </a:p>
          <a:p>
            <a:r>
              <a:rPr lang="az-Latn-AZ" dirty="0" smtClean="0"/>
              <a:t>Fiziki müayinə :AT 136/83mmHG, Ps 112v/d</a:t>
            </a:r>
          </a:p>
          <a:p>
            <a:r>
              <a:rPr lang="az-Latn-AZ" dirty="0" smtClean="0"/>
              <a:t>Auskultativ olaraq : sistolik+diastolik küy?</a:t>
            </a:r>
          </a:p>
          <a:p>
            <a:r>
              <a:rPr lang="az-Latn-AZ" dirty="0" smtClean="0"/>
              <a:t>Laborator: Hemoqram-ciddi patoloji dəyişiklik yoxdur, CRP normal</a:t>
            </a:r>
          </a:p>
          <a:p>
            <a:r>
              <a:rPr lang="az-Latn-AZ" dirty="0" smtClean="0"/>
              <a:t>EKQ:sinus taxikardiyası </a:t>
            </a:r>
          </a:p>
          <a:p>
            <a:r>
              <a:rPr lang="az-Latn-AZ" dirty="0" smtClean="0">
                <a:solidFill>
                  <a:srgbClr val="7030A0"/>
                </a:solidFill>
              </a:rPr>
              <a:t>EXO: Aort qapaq 4 kuspislidir, üzərində hiperexogen kütlə?</a:t>
            </a:r>
          </a:p>
          <a:p>
            <a:r>
              <a:rPr lang="az-Latn-AZ" dirty="0" smtClean="0">
                <a:solidFill>
                  <a:srgbClr val="7030A0"/>
                </a:solidFill>
              </a:rPr>
              <a:t>Yüngül AÇ, orta TÇ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-72" r="50182" b="50382"/>
          <a:stretch/>
        </p:blipFill>
        <p:spPr>
          <a:xfrm>
            <a:off x="94494" y="742091"/>
            <a:ext cx="4880629" cy="3471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06" t="50273"/>
          <a:stretch/>
        </p:blipFill>
        <p:spPr>
          <a:xfrm>
            <a:off x="4975123" y="2478059"/>
            <a:ext cx="7049729" cy="4060393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115666" y="4009635"/>
            <a:ext cx="1150374" cy="776748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9768" y="4786383"/>
            <a:ext cx="3459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>
                <a:solidFill>
                  <a:srgbClr val="7030A0"/>
                </a:solidFill>
              </a:rPr>
              <a:t>İE-düşünülür : qan kültürü neqativ-</a:t>
            </a:r>
          </a:p>
          <a:p>
            <a:r>
              <a:rPr lang="az-Latn-AZ" dirty="0"/>
              <a:t> </a:t>
            </a:r>
            <a:r>
              <a:rPr lang="az-Latn-AZ" dirty="0" smtClean="0"/>
              <a:t>                         Temperatur- 36.9C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45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mc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48" y="304798"/>
            <a:ext cx="5712542" cy="45114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864" y="5582137"/>
            <a:ext cx="1809135" cy="12758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523" y="304797"/>
            <a:ext cx="5114051" cy="45114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041" y="5092232"/>
            <a:ext cx="8464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KARDİAK MRT: aort qapaq koronar kuspisdən sağ atriuma shunt. Digər patologiya yoxdur</a:t>
            </a:r>
          </a:p>
          <a:p>
            <a:r>
              <a:rPr lang="az-Latn-AZ" dirty="0" smtClean="0"/>
              <a:t>Aortoqrafiya: Sinus valsalva-RA shunt.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8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760" y="462116"/>
            <a:ext cx="3603133" cy="38640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403" y="5423461"/>
            <a:ext cx="1922597" cy="1355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213" t="58490"/>
          <a:stretch/>
        </p:blipFill>
        <p:spPr>
          <a:xfrm>
            <a:off x="167149" y="462116"/>
            <a:ext cx="6469626" cy="58698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3585" y="4650658"/>
            <a:ext cx="4267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1400" dirty="0" smtClean="0"/>
              <a:t>KARDİAK KÜTLƏLƏR DƏYƏRLƏNDİRİLƏRKƏN KÜTLƏ? ANATOMİK STRUKTUR? DİQQƏTLİ DƏYƏRLƏNDİRİLMƏLDİR.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390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az-Latn-AZ" b="1" u="sng" dirty="0" smtClean="0">
                <a:solidFill>
                  <a:srgbClr val="7030A0"/>
                </a:solidFill>
              </a:rPr>
              <a:t>GÖRÜNTÜLƏMƏ METODLARI</a:t>
            </a:r>
            <a:endParaRPr lang="ru-RU" b="1" u="sng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55617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E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XOKARDİOQRAFİYA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Transt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orakal</a:t>
            </a:r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Transe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zofageal</a:t>
            </a:r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Kontrast Exokardioqrafiya</a:t>
            </a:r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z-Latn-AZ" dirty="0">
                <a:solidFill>
                  <a:srgbClr val="7030A0"/>
                </a:solidFill>
              </a:rPr>
              <a:t>K</a:t>
            </a:r>
            <a:r>
              <a:rPr lang="tr-TR" dirty="0" smtClean="0">
                <a:solidFill>
                  <a:srgbClr val="7030A0"/>
                </a:solidFill>
              </a:rPr>
              <a:t>T</a:t>
            </a:r>
          </a:p>
          <a:p>
            <a:endParaRPr lang="tr-TR" dirty="0" smtClean="0">
              <a:solidFill>
                <a:srgbClr val="7030A0"/>
              </a:solidFill>
            </a:endParaRPr>
          </a:p>
          <a:p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az-Latn-AZ" dirty="0" smtClean="0">
                <a:solidFill>
                  <a:srgbClr val="7030A0"/>
                </a:solidFill>
              </a:rPr>
              <a:t>K</a:t>
            </a:r>
            <a:r>
              <a:rPr lang="tr-TR" dirty="0" smtClean="0">
                <a:solidFill>
                  <a:srgbClr val="7030A0"/>
                </a:solidFill>
              </a:rPr>
              <a:t>ARD</a:t>
            </a:r>
            <a:r>
              <a:rPr lang="az-Latn-AZ" dirty="0" smtClean="0">
                <a:solidFill>
                  <a:srgbClr val="7030A0"/>
                </a:solidFill>
              </a:rPr>
              <a:t>İAK MRT</a:t>
            </a:r>
            <a:r>
              <a:rPr lang="tr-TR" dirty="0" smtClean="0">
                <a:solidFill>
                  <a:srgbClr val="7030A0"/>
                </a:solidFill>
              </a:rPr>
              <a:t>:</a:t>
            </a:r>
          </a:p>
          <a:p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az-Latn-AZ" dirty="0">
                <a:solidFill>
                  <a:srgbClr val="7030A0"/>
                </a:solidFill>
              </a:rPr>
              <a:t>K</a:t>
            </a:r>
            <a:r>
              <a:rPr lang="az-Latn-AZ" dirty="0" smtClean="0">
                <a:solidFill>
                  <a:srgbClr val="7030A0"/>
                </a:solidFill>
              </a:rPr>
              <a:t>ontrast maddə olmadan </a:t>
            </a:r>
            <a:r>
              <a:rPr lang="tr-TR" dirty="0" smtClean="0">
                <a:solidFill>
                  <a:srgbClr val="7030A0"/>
                </a:solidFill>
              </a:rPr>
              <a:t>(cine; T1 or T2 weighted sequences)</a:t>
            </a:r>
          </a:p>
          <a:p>
            <a:r>
              <a:rPr lang="az-Latn-AZ" dirty="0" smtClean="0">
                <a:solidFill>
                  <a:srgbClr val="7030A0"/>
                </a:solidFill>
              </a:rPr>
              <a:t> Kontrast maddə istifadəsi ilə </a:t>
            </a:r>
            <a:r>
              <a:rPr lang="tr-TR" dirty="0" smtClean="0">
                <a:solidFill>
                  <a:srgbClr val="7030A0"/>
                </a:solidFill>
              </a:rPr>
              <a:t>(“late gadolinium enhancement” technique)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508" y="5644055"/>
            <a:ext cx="1881037" cy="12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7758" y="1690688"/>
            <a:ext cx="12570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3200" dirty="0" smtClean="0">
                <a:solidFill>
                  <a:srgbClr val="C00000"/>
                </a:solidFill>
              </a:rPr>
              <a:t>THİRD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 LEVEL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69896" y="1690688"/>
            <a:ext cx="2174711" cy="10772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49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276" y="63063"/>
            <a:ext cx="10515600" cy="999742"/>
          </a:xfrm>
        </p:spPr>
        <p:txBody>
          <a:bodyPr/>
          <a:lstStyle/>
          <a:p>
            <a:r>
              <a:rPr lang="az-Latn-AZ" b="1" u="sng" dirty="0">
                <a:solidFill>
                  <a:srgbClr val="7030A0"/>
                </a:solidFill>
              </a:rPr>
              <a:t>GÖRÜNTÜLƏMƏDƏ HƏDƏFLƏR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34" y="529556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528" y="1588296"/>
            <a:ext cx="3352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dirty="0" smtClean="0">
                <a:solidFill>
                  <a:srgbClr val="7030A0"/>
                </a:solidFill>
              </a:rPr>
              <a:t>KÜTLƏ </a:t>
            </a:r>
            <a:r>
              <a:rPr lang="az-Latn-AZ" dirty="0">
                <a:solidFill>
                  <a:srgbClr val="7030A0"/>
                </a:solidFill>
              </a:rPr>
              <a:t>XARAKTERİSTİKASI</a:t>
            </a:r>
            <a:r>
              <a:rPr lang="en-US" dirty="0">
                <a:solidFill>
                  <a:srgbClr val="7030A0"/>
                </a:solidFill>
              </a:rPr>
              <a:t>:                                                      </a:t>
            </a:r>
          </a:p>
          <a:p>
            <a:r>
              <a:rPr lang="en-US" dirty="0"/>
              <a:t>– </a:t>
            </a:r>
            <a:r>
              <a:rPr lang="az-Latn-AZ" dirty="0"/>
              <a:t>Lokalizasiyası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Ölçü</a:t>
            </a:r>
            <a:r>
              <a:rPr lang="en-US" dirty="0"/>
              <a:t>, </a:t>
            </a:r>
            <a:r>
              <a:rPr lang="az-Latn-AZ" dirty="0"/>
              <a:t>yayılması</a:t>
            </a:r>
            <a:r>
              <a:rPr lang="en-US" dirty="0"/>
              <a:t> </a:t>
            </a:r>
            <a:r>
              <a:rPr lang="az-Latn-AZ" dirty="0"/>
              <a:t>və morfologiyası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Hərəkətliliyi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– </a:t>
            </a:r>
            <a:r>
              <a:rPr lang="az-Latn-AZ" dirty="0"/>
              <a:t>Yapışdığı hissə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Hemo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dinamik təsiri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DİFFERENSİAL DİAQNOZ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Xoşxassəli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vs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Baədxassəli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T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romb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Ekstra-kardiak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patologiyaların ürəyə metastazı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70180" y="1264424"/>
            <a:ext cx="25145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dirty="0" smtClean="0">
                <a:solidFill>
                  <a:srgbClr val="7030A0"/>
                </a:solidFill>
              </a:rPr>
              <a:t>TOXUMA XARAKTERİSTİKASI</a:t>
            </a:r>
            <a:r>
              <a:rPr lang="en-US" dirty="0">
                <a:solidFill>
                  <a:srgbClr val="7030A0"/>
                </a:solidFill>
              </a:rPr>
              <a:t>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T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romb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– Vas</a:t>
            </a:r>
            <a:r>
              <a:rPr lang="az-Latn-AZ" dirty="0"/>
              <a:t>kulyar toxuma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Fibroti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k toxuma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– </a:t>
            </a:r>
            <a:r>
              <a:rPr lang="az-Latn-AZ" dirty="0"/>
              <a:t>Piy toxuması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Kalsifikasiya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Maye konsistensiyalı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az-Latn-AZ" dirty="0">
                <a:solidFill>
                  <a:srgbClr val="7030A0"/>
                </a:solidFill>
              </a:rPr>
              <a:t> </a:t>
            </a:r>
            <a:r>
              <a:rPr lang="az-Latn-AZ" dirty="0" smtClean="0">
                <a:solidFill>
                  <a:srgbClr val="7030A0"/>
                </a:solidFill>
              </a:rPr>
              <a:t> </a:t>
            </a:r>
            <a:r>
              <a:rPr lang="az-Latn-AZ" dirty="0" smtClean="0">
                <a:solidFill>
                  <a:schemeClr val="bg1">
                    <a:lumMod val="75000"/>
                  </a:schemeClr>
                </a:solidFill>
              </a:rPr>
              <a:t>TƏQİB</a:t>
            </a:r>
            <a:endParaRPr lang="az-Latn-AZ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0990" y="5067940"/>
            <a:ext cx="598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3200" dirty="0">
                <a:solidFill>
                  <a:srgbClr val="7030A0"/>
                </a:solidFill>
              </a:rPr>
              <a:t>K</a:t>
            </a:r>
            <a:r>
              <a:rPr lang="en-US" sz="3200" dirty="0" smtClean="0">
                <a:solidFill>
                  <a:srgbClr val="7030A0"/>
                </a:solidFill>
              </a:rPr>
              <a:t>T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2144" y="5067940"/>
            <a:ext cx="3037490" cy="65863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36993" y="1125804"/>
            <a:ext cx="4311869" cy="241608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9073465" flipV="1">
            <a:off x="4509385" y="2880662"/>
            <a:ext cx="484632" cy="19711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flipV="1">
            <a:off x="5864831" y="3654193"/>
            <a:ext cx="484632" cy="12016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142144" y="1140230"/>
            <a:ext cx="3521241" cy="2205914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-70" r="48870"/>
          <a:stretch/>
        </p:blipFill>
        <p:spPr>
          <a:xfrm>
            <a:off x="105972" y="0"/>
            <a:ext cx="5645900" cy="5628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972" y="5924838"/>
            <a:ext cx="8661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1400" b="1" dirty="0" smtClean="0"/>
              <a:t>2D Exo, PLAX, ol mədəcik boşluğunda </a:t>
            </a:r>
            <a:r>
              <a:rPr lang="tr-TR" sz="1400" b="1" dirty="0" smtClean="0"/>
              <a:t>1.9 </a:t>
            </a:r>
            <a:r>
              <a:rPr lang="tr-TR" sz="1400" b="1" dirty="0"/>
              <a:t>x 1.7 cm </a:t>
            </a:r>
            <a:r>
              <a:rPr lang="az-Latn-AZ" sz="1400" b="1" dirty="0" smtClean="0"/>
              <a:t>ayaqcıqlı (</a:t>
            </a:r>
            <a:r>
              <a:rPr lang="tr-TR" sz="1400" b="1" dirty="0" smtClean="0"/>
              <a:t>peduncul</a:t>
            </a:r>
            <a:r>
              <a:rPr lang="az-Latn-AZ" sz="1400" b="1" dirty="0" smtClean="0"/>
              <a:t>ated) kütlə</a:t>
            </a:r>
            <a:r>
              <a:rPr lang="tr-TR" sz="1400" b="1" dirty="0" smtClean="0"/>
              <a:t> </a:t>
            </a:r>
            <a:endParaRPr lang="az-Latn-AZ" sz="1400" b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261" y="0"/>
            <a:ext cx="6141282" cy="5628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0829" y="5702709"/>
            <a:ext cx="565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Cardiac </a:t>
            </a:r>
            <a:r>
              <a:rPr lang="en-US" sz="1400" b="1" dirty="0" smtClean="0"/>
              <a:t>T2</a:t>
            </a:r>
            <a:r>
              <a:rPr lang="az-Latn-AZ" sz="1400" b="1" dirty="0" smtClean="0"/>
              <a:t>- ağırlıqlı MRT görüntülərdə LV endokardına, ayaqcıq üzərində bitişmiş</a:t>
            </a:r>
            <a:r>
              <a:rPr lang="az-Latn-AZ" sz="1400" b="1" dirty="0"/>
              <a:t> </a:t>
            </a:r>
            <a:r>
              <a:rPr lang="az-Latn-AZ" sz="1400" b="1" dirty="0" smtClean="0"/>
              <a:t>izointens kütlə</a:t>
            </a:r>
          </a:p>
        </p:txBody>
      </p:sp>
    </p:spTree>
    <p:extLst>
      <p:ext uri="{BB962C8B-B14F-4D97-AF65-F5344CB8AC3E}">
        <p14:creationId xmlns:p14="http://schemas.microsoft.com/office/powerpoint/2010/main" val="12843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1" y="578069"/>
            <a:ext cx="5989674" cy="5192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2170" y="141154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KALSİFİK AMORF TUMOR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23416" y="141155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KARDİAK </a:t>
            </a:r>
            <a:r>
              <a:rPr lang="az-Latn-AZ" dirty="0"/>
              <a:t>K</a:t>
            </a:r>
            <a:r>
              <a:rPr lang="az-Latn-AZ" dirty="0" smtClean="0"/>
              <a:t>T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275871" y="151863"/>
            <a:ext cx="202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KARDİAK </a:t>
            </a:r>
            <a:r>
              <a:rPr lang="az-Latn-AZ" dirty="0"/>
              <a:t>K</a:t>
            </a:r>
            <a:r>
              <a:rPr lang="az-Latn-AZ" dirty="0" smtClean="0"/>
              <a:t>T/lipoma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735" y="588777"/>
            <a:ext cx="6100486" cy="51814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02193" y="6135329"/>
            <a:ext cx="562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YUMŞAQ TOXUMA VS KALSİFİK TOXUMA ÇÖZÜNÜRLÜYÜ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88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perts on surprising causes of frequent nightmares | Health - Hindustan  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7" y="157315"/>
            <a:ext cx="9763433" cy="522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4841" y="5607783"/>
            <a:ext cx="6505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Kardiak</a:t>
            </a:r>
            <a:r>
              <a:rPr lang="en-US" sz="2000" b="1" dirty="0" smtClean="0"/>
              <a:t> k</a:t>
            </a:r>
            <a:r>
              <a:rPr lang="az-Latn-AZ" sz="2000" b="1" dirty="0" smtClean="0"/>
              <a:t>ütlələr kabus kimidir</a:t>
            </a:r>
            <a:r>
              <a:rPr lang="en-US" sz="2000" b="1" dirty="0" smtClean="0"/>
              <a:t>….        </a:t>
            </a:r>
            <a:endParaRPr lang="az-Latn-AZ" sz="2000" b="1" dirty="0" smtClean="0"/>
          </a:p>
          <a:p>
            <a:r>
              <a:rPr lang="az-Latn-AZ" sz="2000" b="1" dirty="0" smtClean="0"/>
              <a:t>Hər yerdə</a:t>
            </a:r>
            <a:r>
              <a:rPr lang="en-US" sz="2000" b="1" dirty="0" smtClean="0"/>
              <a:t>…</a:t>
            </a:r>
            <a:r>
              <a:rPr lang="az-Latn-AZ" sz="2000" b="1" dirty="0" smtClean="0"/>
              <a:t>gözlənilmədən</a:t>
            </a:r>
            <a:r>
              <a:rPr lang="en-US" sz="2000" b="1" dirty="0" smtClean="0"/>
              <a:t>….</a:t>
            </a:r>
            <a:r>
              <a:rPr lang="az-Latn-AZ" sz="2000" b="1" dirty="0" smtClean="0"/>
              <a:t>qeyri-adi şəkildə</a:t>
            </a:r>
            <a:r>
              <a:rPr lang="en-US" sz="2000" b="1" dirty="0" smtClean="0"/>
              <a:t>…..</a:t>
            </a:r>
            <a:endParaRPr lang="ru-RU" sz="2000" b="1" dirty="0"/>
          </a:p>
        </p:txBody>
      </p:sp>
      <p:pic>
        <p:nvPicPr>
          <p:cNvPr id="4" name="Picture 6" descr="Azerbaijan Society of Cardiolog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381" y="5378244"/>
            <a:ext cx="1855292" cy="137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6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9032" y="963562"/>
            <a:ext cx="3552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2800" u="sng" dirty="0" smtClean="0">
                <a:solidFill>
                  <a:srgbClr val="7030A0"/>
                </a:solidFill>
              </a:rPr>
              <a:t>KALSİFİK KÜTLƏLƏR/KT</a:t>
            </a:r>
            <a:endParaRPr lang="ru-RU" sz="2800" u="sng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3368" y="5561334"/>
            <a:ext cx="1838632" cy="12966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2891" y="2192595"/>
            <a:ext cx="8868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Distal embolizasiya riski yüksəkdir</a:t>
            </a:r>
            <a:r>
              <a:rPr lang="en-US" dirty="0" smtClean="0"/>
              <a:t> (retinal </a:t>
            </a:r>
            <a:r>
              <a:rPr lang="en-US" dirty="0" err="1" smtClean="0"/>
              <a:t>arteriya</a:t>
            </a:r>
            <a:r>
              <a:rPr lang="en-US" dirty="0" smtClean="0"/>
              <a:t> )</a:t>
            </a:r>
            <a:r>
              <a:rPr lang="az-Latn-AZ" dirty="0" smtClean="0"/>
              <a:t>, istənilə ürək boşluğunda rast gəlinə bilər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Kalsium/fosfor+degenerativ fibroz toxumadan təşkil edilmişdir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Kalsifik atrial miksoma, kalsifik trombdan differensasiyası çətindir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Ən çox rast gəlindiyi kardiak struktur-mitral annulusdur (xüsusilə son mərhələr böyrə</a:t>
            </a:r>
            <a:r>
              <a:rPr lang="en-US" dirty="0" smtClean="0"/>
              <a:t>k</a:t>
            </a:r>
            <a:r>
              <a:rPr lang="az-Latn-AZ" dirty="0" smtClean="0"/>
              <a:t> yetməzliyi xəstələrində)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KT vs MRT?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Histopatoloji </a:t>
            </a:r>
            <a:r>
              <a:rPr lang="az-Latn-AZ" dirty="0"/>
              <a:t>müayinə </a:t>
            </a:r>
            <a:r>
              <a:rPr lang="az-Latn-AZ" dirty="0" smtClean="0"/>
              <a:t>önəmlidir</a:t>
            </a:r>
          </a:p>
          <a:p>
            <a:endParaRPr lang="az-Latn-AZ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623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172" y="126125"/>
            <a:ext cx="10515600" cy="999742"/>
          </a:xfrm>
        </p:spPr>
        <p:txBody>
          <a:bodyPr/>
          <a:lstStyle/>
          <a:p>
            <a:r>
              <a:rPr lang="az-Latn-AZ" b="1" u="sng" dirty="0">
                <a:solidFill>
                  <a:srgbClr val="7030A0"/>
                </a:solidFill>
              </a:rPr>
              <a:t>GÖRÜNTÜLƏMƏDƏ HƏDƏFLƏR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34" y="529556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3080" y="1638371"/>
            <a:ext cx="3352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dirty="0" smtClean="0">
                <a:solidFill>
                  <a:srgbClr val="7030A0"/>
                </a:solidFill>
              </a:rPr>
              <a:t>KÜTLƏ </a:t>
            </a:r>
            <a:r>
              <a:rPr lang="az-Latn-AZ" dirty="0">
                <a:solidFill>
                  <a:srgbClr val="7030A0"/>
                </a:solidFill>
              </a:rPr>
              <a:t>XARAKTERİSTİKASI</a:t>
            </a:r>
            <a:r>
              <a:rPr lang="en-US" dirty="0">
                <a:solidFill>
                  <a:srgbClr val="7030A0"/>
                </a:solidFill>
              </a:rPr>
              <a:t>:                                                      </a:t>
            </a:r>
          </a:p>
          <a:p>
            <a:r>
              <a:rPr lang="en-US" dirty="0"/>
              <a:t>– </a:t>
            </a:r>
            <a:r>
              <a:rPr lang="az-Latn-AZ" dirty="0"/>
              <a:t>Lokalizasiyası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Ölçü</a:t>
            </a:r>
            <a:r>
              <a:rPr lang="en-US" dirty="0"/>
              <a:t>, </a:t>
            </a:r>
            <a:r>
              <a:rPr lang="az-Latn-AZ" dirty="0"/>
              <a:t>yayılması</a:t>
            </a:r>
            <a:r>
              <a:rPr lang="en-US" dirty="0"/>
              <a:t> </a:t>
            </a:r>
            <a:r>
              <a:rPr lang="az-Latn-AZ" dirty="0"/>
              <a:t>və morfologiyası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Hərəkətliliyi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Yapışdığı hissə</a:t>
            </a:r>
            <a:endParaRPr lang="en-US" dirty="0"/>
          </a:p>
          <a:p>
            <a:r>
              <a:rPr lang="en-US" dirty="0"/>
              <a:t>– </a:t>
            </a:r>
            <a:r>
              <a:rPr lang="en-US" dirty="0" err="1"/>
              <a:t>Hemo</a:t>
            </a:r>
            <a:r>
              <a:rPr lang="az-Latn-AZ" dirty="0"/>
              <a:t>dinamik təsiri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az-Latn-AZ" dirty="0">
                <a:solidFill>
                  <a:srgbClr val="7030A0"/>
                </a:solidFill>
              </a:rPr>
              <a:t>DİFFERENSİAL DİAQNOZ </a:t>
            </a:r>
            <a:r>
              <a:rPr lang="en-US" dirty="0">
                <a:solidFill>
                  <a:srgbClr val="7030A0"/>
                </a:solidFill>
              </a:rPr>
              <a:t>:</a:t>
            </a:r>
          </a:p>
          <a:p>
            <a:r>
              <a:rPr lang="en-US" dirty="0"/>
              <a:t>– </a:t>
            </a:r>
            <a:r>
              <a:rPr lang="az-Latn-AZ" dirty="0"/>
              <a:t>Xoşxassəli</a:t>
            </a:r>
            <a:r>
              <a:rPr lang="en-US" dirty="0"/>
              <a:t> vs </a:t>
            </a:r>
            <a:r>
              <a:rPr lang="az-Latn-AZ" dirty="0"/>
              <a:t>Baədxassəli</a:t>
            </a:r>
            <a:endParaRPr lang="en-US" dirty="0"/>
          </a:p>
          <a:p>
            <a:r>
              <a:rPr lang="en-US" dirty="0"/>
              <a:t>– T</a:t>
            </a:r>
            <a:r>
              <a:rPr lang="az-Latn-AZ" dirty="0"/>
              <a:t>romb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Ekstra-kardiak patologiya</a:t>
            </a:r>
          </a:p>
          <a:p>
            <a:r>
              <a:rPr lang="az-Latn-AZ" dirty="0"/>
              <a:t>_ Embrional qalıqlar və ya artefakt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55272" y="987453"/>
            <a:ext cx="28783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>
                <a:solidFill>
                  <a:srgbClr val="7030A0"/>
                </a:solidFill>
              </a:rPr>
              <a:t>TOXUMA XARAKTERİSTİKASI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en-US" dirty="0"/>
              <a:t>T</a:t>
            </a:r>
            <a:r>
              <a:rPr lang="az-Latn-AZ" dirty="0"/>
              <a:t>romb</a:t>
            </a:r>
            <a:endParaRPr lang="en-US" dirty="0"/>
          </a:p>
          <a:p>
            <a:r>
              <a:rPr lang="en-US" dirty="0"/>
              <a:t>– Vas</a:t>
            </a:r>
            <a:r>
              <a:rPr lang="az-Latn-AZ" dirty="0"/>
              <a:t>kulyar toxuma</a:t>
            </a:r>
            <a:endParaRPr lang="en-US" dirty="0"/>
          </a:p>
          <a:p>
            <a:r>
              <a:rPr lang="en-US" dirty="0"/>
              <a:t>– </a:t>
            </a:r>
            <a:r>
              <a:rPr lang="en-US" dirty="0" err="1"/>
              <a:t>Fibroti</a:t>
            </a:r>
            <a:r>
              <a:rPr lang="az-Latn-AZ" dirty="0"/>
              <a:t>k toxuma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Piy toxuması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Kalsifikasiya</a:t>
            </a:r>
            <a:endParaRPr lang="en-US" dirty="0"/>
          </a:p>
          <a:p>
            <a:r>
              <a:rPr lang="en-US" dirty="0"/>
              <a:t>– </a:t>
            </a:r>
            <a:r>
              <a:rPr lang="az-Latn-AZ" dirty="0"/>
              <a:t>Maye konsistensiyalı</a:t>
            </a:r>
            <a:endParaRPr lang="en-US" dirty="0"/>
          </a:p>
          <a:p>
            <a:endParaRPr lang="az-Latn-AZ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     </a:t>
            </a:r>
            <a:r>
              <a:rPr lang="az-Latn-AZ" dirty="0" smtClean="0">
                <a:solidFill>
                  <a:srgbClr val="7030A0"/>
                </a:solidFill>
              </a:rPr>
              <a:t>TƏQİB</a:t>
            </a:r>
            <a:endParaRPr lang="en-US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7616" y="5183978"/>
            <a:ext cx="2055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az-Latn-AZ" sz="2400" b="1" dirty="0" smtClean="0">
                <a:solidFill>
                  <a:srgbClr val="7030A0"/>
                </a:solidFill>
              </a:rPr>
              <a:t>KARDİAK MRT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2144" y="4908331"/>
            <a:ext cx="3037490" cy="11999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2172" y="1240221"/>
            <a:ext cx="4311869" cy="241608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9052508" flipV="1">
            <a:off x="4194163" y="3162863"/>
            <a:ext cx="484632" cy="19711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flipV="1">
            <a:off x="6079483" y="3631117"/>
            <a:ext cx="484632" cy="1271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5297214" y="3119235"/>
            <a:ext cx="2091558" cy="53706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30518" y="4039027"/>
            <a:ext cx="4025119" cy="197814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7548677">
            <a:off x="4289066" y="504522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85813" y="845504"/>
            <a:ext cx="4435050" cy="216949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64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19050">
            <a:off x="7752770" y="590755"/>
            <a:ext cx="3993028" cy="28176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503" y="315384"/>
            <a:ext cx="10515600" cy="1325563"/>
          </a:xfrm>
        </p:spPr>
        <p:txBody>
          <a:bodyPr/>
          <a:lstStyle/>
          <a:p>
            <a:r>
              <a:rPr lang="en-US" u="sng" dirty="0" smtClean="0">
                <a:solidFill>
                  <a:srgbClr val="7030A0"/>
                </a:solidFill>
              </a:rPr>
              <a:t>KARD</a:t>
            </a:r>
            <a:r>
              <a:rPr lang="az-Latn-AZ" u="sng" dirty="0" smtClean="0">
                <a:solidFill>
                  <a:srgbClr val="7030A0"/>
                </a:solidFill>
              </a:rPr>
              <a:t>İAK MRT</a:t>
            </a:r>
            <a:endParaRPr lang="ru-RU" u="sng" dirty="0">
              <a:solidFill>
                <a:srgbClr val="7030A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514120"/>
              </p:ext>
            </p:extLst>
          </p:nvPr>
        </p:nvGraphicFramePr>
        <p:xfrm>
          <a:off x="554762" y="2491630"/>
          <a:ext cx="9031012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753">
                  <a:extLst>
                    <a:ext uri="{9D8B030D-6E8A-4147-A177-3AD203B41FA5}">
                      <a16:colId xmlns:a16="http://schemas.microsoft.com/office/drawing/2014/main" val="1611509924"/>
                    </a:ext>
                  </a:extLst>
                </a:gridCol>
                <a:gridCol w="2257753">
                  <a:extLst>
                    <a:ext uri="{9D8B030D-6E8A-4147-A177-3AD203B41FA5}">
                      <a16:colId xmlns:a16="http://schemas.microsoft.com/office/drawing/2014/main" val="2709898937"/>
                    </a:ext>
                  </a:extLst>
                </a:gridCol>
                <a:gridCol w="2257753">
                  <a:extLst>
                    <a:ext uri="{9D8B030D-6E8A-4147-A177-3AD203B41FA5}">
                      <a16:colId xmlns:a16="http://schemas.microsoft.com/office/drawing/2014/main" val="1696301482"/>
                    </a:ext>
                  </a:extLst>
                </a:gridCol>
                <a:gridCol w="2257753">
                  <a:extLst>
                    <a:ext uri="{9D8B030D-6E8A-4147-A177-3AD203B41FA5}">
                      <a16:colId xmlns:a16="http://schemas.microsoft.com/office/drawing/2014/main" val="3383830876"/>
                    </a:ext>
                  </a:extLst>
                </a:gridCol>
              </a:tblGrid>
              <a:tr h="235840">
                <a:tc gridSpan="2">
                  <a:txBody>
                    <a:bodyPr/>
                    <a:lstStyle/>
                    <a:p>
                      <a:r>
                        <a:rPr lang="az-Latn-AZ" dirty="0" smtClean="0"/>
                        <a:t> T1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az-Latn-AZ" dirty="0" smtClean="0"/>
                        <a:t>         T2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344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Hiperintensiv ↑</a:t>
                      </a:r>
                    </a:p>
                    <a:p>
                      <a:r>
                        <a:rPr lang="az-Latn-AZ" dirty="0" smtClean="0"/>
                        <a:t>           (ağ)</a:t>
                      </a:r>
                      <a:r>
                        <a:rPr lang="az-Latn-AZ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Hipointensiv ↓</a:t>
                      </a:r>
                    </a:p>
                    <a:p>
                      <a:r>
                        <a:rPr lang="az-Latn-AZ" dirty="0" smtClean="0"/>
                        <a:t>       (qara)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Hiperintensiv ↑↑</a:t>
                      </a:r>
                    </a:p>
                    <a:p>
                      <a:r>
                        <a:rPr lang="az-Latn-AZ" dirty="0" smtClean="0"/>
                        <a:t>       (ağ)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Hipoinetensiv ↓</a:t>
                      </a:r>
                    </a:p>
                    <a:p>
                      <a:r>
                        <a:rPr lang="az-Latn-AZ" dirty="0" smtClean="0"/>
                        <a:t>       (qara)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29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•</a:t>
                      </a:r>
                      <a:r>
                        <a:rPr lang="az-Latn-AZ" dirty="0" smtClean="0"/>
                        <a:t>Piy</a:t>
                      </a:r>
                      <a:r>
                        <a:rPr lang="az-Latn-AZ" baseline="0" dirty="0" smtClean="0"/>
                        <a:t>toxuması </a:t>
                      </a:r>
                      <a:r>
                        <a:rPr lang="tr-TR" dirty="0" smtClean="0"/>
                        <a:t>(lipoma,</a:t>
                      </a:r>
                    </a:p>
                    <a:p>
                      <a:r>
                        <a:rPr lang="tr-TR" dirty="0" smtClean="0"/>
                        <a:t>liposarcoma)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•</a:t>
                      </a:r>
                      <a:r>
                        <a:rPr lang="az-Latn-AZ" dirty="0" smtClean="0"/>
                        <a:t>Kalsifikasiya</a:t>
                      </a:r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endParaRPr lang="tr-T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•</a:t>
                      </a:r>
                      <a:r>
                        <a:rPr lang="az-Latn-AZ" dirty="0" smtClean="0"/>
                        <a:t>Vaskulyarizasiya edilmiş lezyonlar </a:t>
                      </a:r>
                      <a:r>
                        <a:rPr lang="tr-TR" dirty="0" smtClean="0"/>
                        <a:t>(myxoma,</a:t>
                      </a:r>
                    </a:p>
                    <a:p>
                      <a:r>
                        <a:rPr lang="tr-TR" dirty="0" smtClean="0"/>
                        <a:t>angiosarcoma)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•</a:t>
                      </a:r>
                      <a:r>
                        <a:rPr lang="az-Latn-AZ" dirty="0" smtClean="0"/>
                        <a:t>Tromb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8007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•Hemorr</a:t>
                      </a:r>
                      <a:r>
                        <a:rPr lang="az-Latn-AZ" dirty="0" smtClean="0"/>
                        <a:t>agiya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•</a:t>
                      </a:r>
                      <a:r>
                        <a:rPr lang="az-Latn-AZ" dirty="0" smtClean="0"/>
                        <a:t>Kista</a:t>
                      </a:r>
                      <a:r>
                        <a:rPr lang="tr-TR" dirty="0" smtClean="0"/>
                        <a:t> (</a:t>
                      </a:r>
                      <a:r>
                        <a:rPr lang="az-Latn-AZ" dirty="0" smtClean="0"/>
                        <a:t>aşağı protein sıxlıqlı</a:t>
                      </a:r>
                      <a:r>
                        <a:rPr lang="tr-TR" dirty="0" smtClean="0"/>
                        <a:t>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az-Latn-AZ" dirty="0" smtClean="0"/>
                        <a:t>İnflammasion törəmələr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5943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•</a:t>
                      </a:r>
                      <a:r>
                        <a:rPr lang="az-Latn-AZ" dirty="0" smtClean="0"/>
                        <a:t>Kistalar</a:t>
                      </a:r>
                      <a:r>
                        <a:rPr lang="az-Latn-AZ" baseline="0" dirty="0" smtClean="0"/>
                        <a:t> </a:t>
                      </a:r>
                      <a:r>
                        <a:rPr lang="tr-TR" dirty="0" smtClean="0"/>
                        <a:t> (</a:t>
                      </a:r>
                      <a:r>
                        <a:rPr lang="az-Latn-AZ" dirty="0" smtClean="0"/>
                        <a:t>yüksək protein sıxlıqlı</a:t>
                      </a:r>
                      <a:r>
                        <a:rPr lang="tr-TR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•</a:t>
                      </a:r>
                      <a:r>
                        <a:rPr lang="az-Latn-AZ" dirty="0" smtClean="0"/>
                        <a:t>Hava boşluğu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523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•Melanoma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68482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650" y="5297289"/>
            <a:ext cx="2213040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992" y="5420023"/>
            <a:ext cx="2039007" cy="14379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5801" y="480114"/>
            <a:ext cx="31131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rgbClr val="7030A0"/>
                </a:solidFill>
              </a:rPr>
              <a:t>KARD</a:t>
            </a:r>
            <a:r>
              <a:rPr lang="az-Latn-AZ" sz="4000" u="sng" dirty="0">
                <a:solidFill>
                  <a:srgbClr val="7030A0"/>
                </a:solidFill>
              </a:rPr>
              <a:t>İAK MRT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260" y="108594"/>
            <a:ext cx="4846740" cy="432853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817123"/>
              </p:ext>
            </p:extLst>
          </p:nvPr>
        </p:nvGraphicFramePr>
        <p:xfrm>
          <a:off x="213711" y="1965435"/>
          <a:ext cx="8128000" cy="3262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7591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09534065"/>
                    </a:ext>
                  </a:extLst>
                </a:gridCol>
              </a:tblGrid>
              <a:tr h="795790">
                <a:tc>
                  <a:txBody>
                    <a:bodyPr/>
                    <a:lstStyle/>
                    <a:p>
                      <a:r>
                        <a:rPr lang="az-Latn-AZ" dirty="0" smtClean="0"/>
                        <a:t>Erkən Gadolinium</a:t>
                      </a:r>
                      <a:r>
                        <a:rPr lang="az-Latn-AZ" baseline="0" dirty="0" smtClean="0"/>
                        <a:t> tutulumu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Gec Gadolinium Tutulumu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857954"/>
                  </a:ext>
                </a:extLst>
              </a:tr>
              <a:tr h="2466621">
                <a:tc>
                  <a:txBody>
                    <a:bodyPr/>
                    <a:lstStyle/>
                    <a:p>
                      <a:r>
                        <a:rPr lang="az-Latn-AZ" dirty="0" smtClean="0"/>
                        <a:t>Vaskulyarizasiyalı törəmələr kontrast maddə yeridilməsi sonrası erkən dəqiqələrdən</a:t>
                      </a:r>
                      <a:r>
                        <a:rPr lang="az-Latn-AZ" baseline="0" dirty="0" smtClean="0"/>
                        <a:t> başlayaraq yüksək kontrast tutulumu səgiləyir 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angiosarcoma</a:t>
                      </a:r>
                      <a:r>
                        <a:rPr lang="en-US" dirty="0" smtClean="0"/>
                        <a:t>; hemangioma)</a:t>
                      </a:r>
                      <a:endParaRPr lang="az-Latn-AZ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•</a:t>
                      </a:r>
                      <a:r>
                        <a:rPr lang="az-Latn-AZ" dirty="0" smtClean="0"/>
                        <a:t>Fibrotik törəmələdə gec kontrast tutulması izlənilir</a:t>
                      </a:r>
                      <a:r>
                        <a:rPr lang="en-US" dirty="0" smtClean="0"/>
                        <a:t>(fibroma)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•</a:t>
                      </a:r>
                      <a:r>
                        <a:rPr lang="az-Latn-AZ" dirty="0" smtClean="0"/>
                        <a:t>Bütün vaskulyarizasiya olunuş toxumlarada</a:t>
                      </a:r>
                      <a:r>
                        <a:rPr lang="az-Latn-AZ" baseline="0" dirty="0" smtClean="0"/>
                        <a:t> 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wash-out</a:t>
                      </a:r>
                      <a:r>
                        <a:rPr lang="az-Latn-AZ" dirty="0" smtClean="0"/>
                        <a:t> prosesi ləngiyir</a:t>
                      </a:r>
                      <a:r>
                        <a:rPr lang="en-US" dirty="0" smtClean="0"/>
                        <a:t> (&gt;20 min)</a:t>
                      </a:r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•</a:t>
                      </a:r>
                      <a:r>
                        <a:rPr lang="az-Latn-AZ" dirty="0" smtClean="0"/>
                        <a:t>Ki</a:t>
                      </a:r>
                      <a:r>
                        <a:rPr lang="en-US" dirty="0" err="1" smtClean="0"/>
                        <a:t>st</a:t>
                      </a:r>
                      <a:r>
                        <a:rPr lang="en-US" dirty="0" smtClean="0"/>
                        <a:t>, lipoma, thrombus*</a:t>
                      </a:r>
                      <a:r>
                        <a:rPr lang="az-Latn-AZ" dirty="0" smtClean="0"/>
                        <a:t>-da izlənilmir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160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97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916" y="5171054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u="sng" dirty="0" smtClean="0">
                <a:solidFill>
                  <a:srgbClr val="7030A0"/>
                </a:solidFill>
              </a:rPr>
              <a:t>KARDİAK KÜTLƏLƏR </a:t>
            </a:r>
            <a:r>
              <a:rPr lang="en-US" b="1" u="sng" dirty="0" smtClean="0">
                <a:solidFill>
                  <a:srgbClr val="7030A0"/>
                </a:solidFill>
              </a:rPr>
              <a:t>(</a:t>
            </a:r>
            <a:r>
              <a:rPr lang="en-US" b="1" u="sng" dirty="0" err="1" smtClean="0">
                <a:solidFill>
                  <a:srgbClr val="7030A0"/>
                </a:solidFill>
              </a:rPr>
              <a:t>anatomi</a:t>
            </a:r>
            <a:r>
              <a:rPr lang="az-Latn-AZ" b="1" u="sng" dirty="0" smtClean="0">
                <a:solidFill>
                  <a:srgbClr val="7030A0"/>
                </a:solidFill>
              </a:rPr>
              <a:t>k lokalizasiyası</a:t>
            </a:r>
            <a:r>
              <a:rPr lang="en-US" b="1" u="sng" dirty="0" smtClean="0">
                <a:solidFill>
                  <a:srgbClr val="7030A0"/>
                </a:solidFill>
              </a:rPr>
              <a:t>)</a:t>
            </a:r>
            <a:br>
              <a:rPr lang="en-US" b="1" u="sng" dirty="0" smtClean="0">
                <a:solidFill>
                  <a:srgbClr val="7030A0"/>
                </a:solidFill>
              </a:rPr>
            </a:b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03" y="1156139"/>
            <a:ext cx="8954814" cy="545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60" y="5297289"/>
            <a:ext cx="2213040" cy="1560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8719" y="220718"/>
            <a:ext cx="4590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4000" u="sng" dirty="0" smtClean="0">
                <a:solidFill>
                  <a:srgbClr val="7030A0"/>
                </a:solidFill>
              </a:rPr>
              <a:t> </a:t>
            </a:r>
            <a:r>
              <a:rPr lang="en-US" sz="4000" u="sng" dirty="0" smtClean="0">
                <a:solidFill>
                  <a:srgbClr val="7030A0"/>
                </a:solidFill>
              </a:rPr>
              <a:t>KARD</a:t>
            </a:r>
            <a:r>
              <a:rPr lang="az-Latn-AZ" sz="4000" u="sng" dirty="0" smtClean="0">
                <a:solidFill>
                  <a:srgbClr val="7030A0"/>
                </a:solidFill>
              </a:rPr>
              <a:t>İAK KÜTLƏLƏR</a:t>
            </a:r>
            <a:endParaRPr lang="ru-RU" sz="4000" u="sng" dirty="0">
              <a:solidFill>
                <a:srgbClr val="7030A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3034598">
            <a:off x="3413349" y="733138"/>
            <a:ext cx="281011" cy="1846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8859138">
            <a:off x="7638111" y="751713"/>
            <a:ext cx="274290" cy="18252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493775"/>
              </p:ext>
            </p:extLst>
          </p:nvPr>
        </p:nvGraphicFramePr>
        <p:xfrm>
          <a:off x="1758731" y="2792621"/>
          <a:ext cx="8128000" cy="28651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9555700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5254638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     ŞİŞ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        QEYRİ-ŞİŞ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618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XOŞXASSƏLİ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            Tromb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364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BƏDXASSƏLİ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         Vegetasiya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968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İAS-un</a:t>
                      </a:r>
                      <a:r>
                        <a:rPr lang="az-Latn-AZ" baseline="0" dirty="0" smtClean="0"/>
                        <a:t> lipomatoz hipertrofiyası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679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         Hidatik</a:t>
                      </a:r>
                      <a:r>
                        <a:rPr lang="az-Latn-AZ" baseline="0" dirty="0" smtClean="0"/>
                        <a:t> kist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046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                    Perikardial</a:t>
                      </a:r>
                      <a:r>
                        <a:rPr lang="az-Latn-AZ" baseline="0" dirty="0" smtClean="0"/>
                        <a:t> kist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9018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dirty="0" smtClean="0"/>
                        <a:t>           Sinus</a:t>
                      </a:r>
                      <a:r>
                        <a:rPr lang="az-Latn-AZ" baseline="0" dirty="0" smtClean="0"/>
                        <a:t> valsalva anevrizması</a:t>
                      </a:r>
                      <a:endParaRPr lang="ru-RU" dirty="0" smtClean="0"/>
                    </a:p>
                    <a:p>
                      <a:r>
                        <a:rPr lang="az-Latn-AZ" dirty="0" smtClean="0"/>
                        <a:t>            Muskular pektinatlar və s........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261079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563962" y="2249214"/>
            <a:ext cx="4589031" cy="39518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409559" y="3107931"/>
            <a:ext cx="2406869" cy="49398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349780" y="3191504"/>
            <a:ext cx="2406869" cy="78072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21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5539" y="5321675"/>
            <a:ext cx="2176461" cy="1536325"/>
          </a:xfrm>
          <a:prstGeom prst="rect">
            <a:avLst/>
          </a:prstGeom>
        </p:spPr>
      </p:pic>
      <p:pic>
        <p:nvPicPr>
          <p:cNvPr id="3" name="FullSizeRen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690" t="650"/>
          <a:stretch/>
        </p:blipFill>
        <p:spPr>
          <a:xfrm rot="16200000">
            <a:off x="322935" y="-97430"/>
            <a:ext cx="5176910" cy="5661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290" y="6096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6600" dirty="0" smtClean="0">
                <a:solidFill>
                  <a:srgbClr val="7030A0"/>
                </a:solidFill>
              </a:rPr>
              <a:t>1</a:t>
            </a:r>
            <a:endParaRPr lang="ru-RU" sz="66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92078" y="5625403"/>
            <a:ext cx="227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3600" dirty="0" smtClean="0">
                <a:solidFill>
                  <a:srgbClr val="7030A0"/>
                </a:solidFill>
              </a:rPr>
              <a:t>LA TROMB 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7" name="FullSizeRender (2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5947" t="9694" r="4512" b="5719"/>
          <a:stretch/>
        </p:blipFill>
        <p:spPr>
          <a:xfrm rot="16200000">
            <a:off x="6476890" y="-167300"/>
            <a:ext cx="5176914" cy="58010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5435" y="5720505"/>
            <a:ext cx="2302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3200" dirty="0" smtClean="0">
                <a:solidFill>
                  <a:srgbClr val="7030A0"/>
                </a:solidFill>
              </a:rPr>
              <a:t>LA MYXOMA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4038" y="609600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6600" dirty="0">
                <a:solidFill>
                  <a:srgbClr val="7030A0"/>
                </a:solidFill>
              </a:rPr>
              <a:t>2</a:t>
            </a:r>
            <a:endParaRPr lang="ru-RU" sz="6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22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2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8648"/>
            <a:ext cx="10515600" cy="1325563"/>
          </a:xfrm>
        </p:spPr>
        <p:txBody>
          <a:bodyPr/>
          <a:lstStyle/>
          <a:p>
            <a:r>
              <a:rPr lang="az-Latn-AZ" u="sng" dirty="0" smtClean="0">
                <a:solidFill>
                  <a:srgbClr val="7030A0"/>
                </a:solidFill>
              </a:rPr>
              <a:t>TROMB</a:t>
            </a:r>
            <a:endParaRPr lang="ru-RU" u="sng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6359" y="5323664"/>
            <a:ext cx="2175641" cy="153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7523" y="4139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608680"/>
            <a:ext cx="82910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3200" dirty="0" smtClean="0"/>
              <a:t>GÖRÜNTÜLƏMƏ BİZƏ  NƏ VERƏCƏK?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sz="3200" dirty="0" smtClean="0">
                <a:solidFill>
                  <a:srgbClr val="7030A0"/>
                </a:solidFill>
              </a:rPr>
              <a:t>Lokalizasiya (LA, LAA, LV)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sz="3200" dirty="0" smtClean="0">
                <a:solidFill>
                  <a:srgbClr val="7030A0"/>
                </a:solidFill>
              </a:rPr>
              <a:t>Mobillik (ayaqcıqlı, *free-ball*, yapışmış tromb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sz="3200" dirty="0" smtClean="0">
                <a:solidFill>
                  <a:srgbClr val="7030A0"/>
                </a:solidFill>
              </a:rPr>
              <a:t>Digər kütlələrlə differensial diaqnostika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56540"/>
              </p:ext>
            </p:extLst>
          </p:nvPr>
        </p:nvGraphicFramePr>
        <p:xfrm>
          <a:off x="1422399" y="1061884"/>
          <a:ext cx="8128000" cy="4154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9958452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1758483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388439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31295813"/>
                    </a:ext>
                  </a:extLst>
                </a:gridCol>
              </a:tblGrid>
              <a:tr h="491613">
                <a:tc>
                  <a:txBody>
                    <a:bodyPr/>
                    <a:lstStyle/>
                    <a:p>
                      <a:r>
                        <a:rPr lang="az-Latn-AZ" dirty="0" smtClean="0"/>
                        <a:t>TTE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TEE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CT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MRT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36867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dirty="0" smtClean="0"/>
                        <a:t>•</a:t>
                      </a:r>
                      <a:r>
                        <a:rPr lang="az-Latn-AZ" dirty="0" smtClean="0"/>
                        <a:t>Akinetik divar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dirty="0" smtClean="0"/>
                        <a:t>LAA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•</a:t>
                      </a:r>
                      <a:r>
                        <a:rPr lang="az-Latn-AZ" dirty="0" smtClean="0"/>
                        <a:t>Kontrast tutulumu yoxdur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•</a:t>
                      </a:r>
                      <a:r>
                        <a:rPr lang="az-Latn-AZ" dirty="0" smtClean="0"/>
                        <a:t>Digər kütlələrlə</a:t>
                      </a:r>
                      <a:r>
                        <a:rPr lang="az-Latn-AZ" baseline="0" dirty="0" smtClean="0"/>
                        <a:t> differensasiya edir 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mixoma</a:t>
                      </a:r>
                      <a:r>
                        <a:rPr lang="en-US" dirty="0" smtClean="0"/>
                        <a:t>,</a:t>
                      </a:r>
                    </a:p>
                    <a:p>
                      <a:r>
                        <a:rPr lang="en-US" dirty="0" smtClean="0"/>
                        <a:t>lipoma...)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561788"/>
                  </a:ext>
                </a:extLst>
              </a:tr>
              <a:tr h="2753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z-Latn-AZ" dirty="0" smtClean="0"/>
                        <a:t>Adətən Sol mədəcikdə</a:t>
                      </a:r>
                      <a:endParaRPr lang="en-US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8853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z-Latn-AZ" dirty="0" smtClean="0"/>
                        <a:t>Boşluqdaxili</a:t>
                      </a:r>
                      <a:r>
                        <a:rPr lang="az-Latn-AZ" baseline="0" dirty="0" smtClean="0"/>
                        <a:t> *smoke-like* görüntü</a:t>
                      </a:r>
                      <a:endParaRPr lang="en-US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429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1757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68878" y="364022"/>
            <a:ext cx="1292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2800" u="sng" dirty="0" smtClean="0">
                <a:solidFill>
                  <a:srgbClr val="7030A0"/>
                </a:solidFill>
              </a:rPr>
              <a:t>TROMB</a:t>
            </a:r>
            <a:endParaRPr lang="ru-RU" sz="2800" u="sng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0898" y="5652429"/>
            <a:ext cx="513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 K</a:t>
            </a:r>
            <a:r>
              <a:rPr lang="en-US" dirty="0" err="1" smtClean="0"/>
              <a:t>ontrast</a:t>
            </a:r>
            <a:r>
              <a:rPr lang="en-US" dirty="0" smtClean="0"/>
              <a:t> e</a:t>
            </a:r>
            <a:r>
              <a:rPr lang="az-Latn-AZ" dirty="0" smtClean="0"/>
              <a:t>x</a:t>
            </a:r>
            <a:r>
              <a:rPr lang="en-US" dirty="0" smtClean="0"/>
              <a:t>o</a:t>
            </a:r>
            <a:r>
              <a:rPr lang="az-Latn-AZ" dirty="0" smtClean="0"/>
              <a:t>k</a:t>
            </a:r>
            <a:r>
              <a:rPr lang="en-US" dirty="0" err="1" smtClean="0"/>
              <a:t>ardiogra</a:t>
            </a:r>
            <a:r>
              <a:rPr lang="az-Latn-AZ" dirty="0" smtClean="0"/>
              <a:t>fiya</a:t>
            </a:r>
            <a:r>
              <a:rPr lang="en-US" dirty="0" smtClean="0"/>
              <a:t>: </a:t>
            </a:r>
            <a:r>
              <a:rPr lang="az-Latn-AZ" dirty="0" smtClean="0"/>
              <a:t>Kontrast tutulumu yoxdur</a:t>
            </a:r>
            <a:endParaRPr lang="en-US" dirty="0"/>
          </a:p>
          <a:p>
            <a:r>
              <a:rPr lang="en-US" dirty="0" smtClean="0"/>
              <a:t>(</a:t>
            </a:r>
            <a:r>
              <a:rPr lang="az-Latn-AZ" dirty="0" smtClean="0"/>
              <a:t>kontrast tutulumu olan digər kütləlrdən fərgi</a:t>
            </a:r>
            <a:r>
              <a:rPr lang="en-US" dirty="0" smtClean="0"/>
              <a:t>!)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18104733">
            <a:off x="3835025" y="3698734"/>
            <a:ext cx="484632" cy="27137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9638327">
            <a:off x="4696705" y="3280044"/>
            <a:ext cx="484632" cy="26415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0181" y="5577766"/>
            <a:ext cx="1651819" cy="116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86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884" y="5331920"/>
            <a:ext cx="1986116" cy="14019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27355" y="115444"/>
            <a:ext cx="4841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Latn-AZ" sz="2400" u="sng" dirty="0" smtClean="0">
                <a:solidFill>
                  <a:srgbClr val="7030A0"/>
                </a:solidFill>
              </a:rPr>
              <a:t>TROMB YAŞI-nın MRT vasitəsilə təyini</a:t>
            </a:r>
            <a:endParaRPr lang="ru-RU" sz="2400" u="sng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6159" y="871314"/>
            <a:ext cx="739385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 smtClean="0"/>
              <a:t>Tromb tərkibi zamanla dəyişir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az-Latn-AZ" dirty="0" smtClean="0"/>
              <a:t>*</a:t>
            </a:r>
            <a:r>
              <a:rPr lang="az-Latn-AZ" sz="2000" dirty="0" smtClean="0"/>
              <a:t>Yeni yaranmış tromb* tərkibindəki maye, hemoglobin və dəmir səbəbilə T1 və T2 ağrılıqlı çəkimlərdə </a:t>
            </a:r>
            <a:r>
              <a:rPr lang="az-Latn-AZ" sz="2000" dirty="0"/>
              <a:t>miokardla müqayisədə </a:t>
            </a:r>
            <a:r>
              <a:rPr lang="az-Latn-AZ" sz="2000" dirty="0" smtClean="0"/>
              <a:t>yüksək siqnal intensivliyinə malikdir </a:t>
            </a:r>
            <a:r>
              <a:rPr lang="en-US" sz="2000" dirty="0" smtClean="0"/>
              <a:t> </a:t>
            </a:r>
            <a:endParaRPr lang="az-Latn-AZ" sz="2000" dirty="0" smtClean="0"/>
          </a:p>
          <a:p>
            <a:r>
              <a:rPr lang="en-US" sz="2000" dirty="0" smtClean="0"/>
              <a:t>• </a:t>
            </a:r>
            <a:r>
              <a:rPr lang="az-Latn-AZ" sz="2000" dirty="0" smtClean="0"/>
              <a:t>1-2 həftə sonra hemoqlobinin methemoqlobin və deoksihemoqlobinə degradasiyası nəticəsində  T1 çəkimlərdə hipointens, T2 çəkimlərdə hiperintens görüntü yaranır</a:t>
            </a:r>
          </a:p>
          <a:p>
            <a:r>
              <a:rPr lang="en-US" sz="2000" dirty="0" smtClean="0"/>
              <a:t>• </a:t>
            </a:r>
            <a:r>
              <a:rPr lang="az-Latn-AZ" sz="2000" dirty="0" smtClean="0"/>
              <a:t>Xronik organizə tromblar aşağı siqnal intensivliyinə malik olub, maye və proton itkisi izlənilir, tünd görüntünü saxlamaqdadır</a:t>
            </a:r>
            <a:r>
              <a:rPr lang="az-Latn-AZ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2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u="sng" dirty="0" smtClean="0">
                <a:solidFill>
                  <a:srgbClr val="7030A0"/>
                </a:solidFill>
              </a:rPr>
              <a:t>KARDİAK KÜTLƏLƏR</a:t>
            </a:r>
            <a:r>
              <a:rPr lang="en-US" b="1" u="sng" dirty="0" smtClean="0">
                <a:solidFill>
                  <a:srgbClr val="7030A0"/>
                </a:solidFill>
              </a:rPr>
              <a:t>- </a:t>
            </a:r>
            <a:r>
              <a:rPr lang="az-Latn-AZ" b="1" u="sng" dirty="0" smtClean="0">
                <a:solidFill>
                  <a:srgbClr val="7030A0"/>
                </a:solidFill>
              </a:rPr>
              <a:t>İLKİN YANAŞMA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599" y="5741781"/>
            <a:ext cx="1729608" cy="111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400799" y="1359622"/>
            <a:ext cx="47822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az-Latn-AZ" sz="2000" dirty="0" smtClean="0"/>
              <a:t>Nadirdirlər</a:t>
            </a:r>
            <a:r>
              <a:rPr lang="en-US" sz="2000" dirty="0" smtClean="0"/>
              <a:t>: 0.02-0.1%</a:t>
            </a:r>
            <a:r>
              <a:rPr lang="az-Latn-AZ" sz="2000" dirty="0" smtClean="0"/>
              <a:t>-autopsiya seriyalarında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 </a:t>
            </a:r>
            <a:r>
              <a:rPr lang="az-Latn-AZ" sz="2000" dirty="0" smtClean="0"/>
              <a:t>Birincili və ya metastatik ola bilərlər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z-Latn-AZ" sz="2000" dirty="0"/>
              <a:t> </a:t>
            </a:r>
            <a:r>
              <a:rPr lang="az-Latn-AZ" sz="2000" dirty="0" smtClean="0"/>
              <a:t>Xoşxassəli formaları daha çöx üstünlük təşkil edir</a:t>
            </a: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z-Latn-AZ" sz="2000" dirty="0"/>
              <a:t> </a:t>
            </a:r>
            <a:r>
              <a:rPr lang="az-Latn-AZ" sz="2000" dirty="0" smtClean="0"/>
              <a:t>Bütün kardiak strukturlarda rastlanması mümkündür</a:t>
            </a:r>
            <a:r>
              <a:rPr lang="en-US" sz="2000" dirty="0" smtClean="0"/>
              <a:t>!</a:t>
            </a:r>
          </a:p>
          <a:p>
            <a:r>
              <a:rPr lang="az-Latn-AZ" sz="2000" dirty="0" smtClean="0"/>
              <a:t>  </a:t>
            </a:r>
            <a:r>
              <a:rPr lang="en-US" sz="2000" dirty="0" smtClean="0"/>
              <a:t>(m</a:t>
            </a:r>
            <a:r>
              <a:rPr lang="az-Latn-AZ" sz="2000" dirty="0" smtClean="0"/>
              <a:t>i</a:t>
            </a:r>
            <a:r>
              <a:rPr lang="en-US" sz="2000" dirty="0" smtClean="0"/>
              <a:t>o</a:t>
            </a:r>
            <a:r>
              <a:rPr lang="az-Latn-AZ" sz="2000" dirty="0" smtClean="0"/>
              <a:t>k</a:t>
            </a:r>
            <a:r>
              <a:rPr lang="en-US" sz="2000" dirty="0" err="1" smtClean="0"/>
              <a:t>ard</a:t>
            </a:r>
            <a:r>
              <a:rPr lang="en-US" sz="2000" dirty="0" smtClean="0"/>
              <a:t>, endo</a:t>
            </a:r>
            <a:r>
              <a:rPr lang="az-Latn-AZ" sz="2000" dirty="0" smtClean="0"/>
              <a:t>k</a:t>
            </a:r>
            <a:r>
              <a:rPr lang="en-US" sz="2000" dirty="0" err="1" smtClean="0"/>
              <a:t>ard</a:t>
            </a:r>
            <a:r>
              <a:rPr lang="en-US" sz="2000" dirty="0" smtClean="0"/>
              <a:t>, </a:t>
            </a:r>
            <a:r>
              <a:rPr lang="en-US" sz="2000" dirty="0" err="1" smtClean="0"/>
              <a:t>peri</a:t>
            </a:r>
            <a:r>
              <a:rPr lang="az-Latn-AZ" sz="2000" dirty="0" smtClean="0"/>
              <a:t>k</a:t>
            </a:r>
            <a:r>
              <a:rPr lang="en-US" sz="2000" dirty="0" err="1" smtClean="0"/>
              <a:t>ard</a:t>
            </a:r>
            <a:r>
              <a:rPr lang="en-US" sz="2000" dirty="0" smtClean="0"/>
              <a:t>, </a:t>
            </a:r>
            <a:r>
              <a:rPr lang="az-Latn-AZ" sz="2000" dirty="0" smtClean="0"/>
              <a:t>qapaqlar</a:t>
            </a:r>
            <a:r>
              <a:rPr lang="en-US" sz="2000" dirty="0" smtClean="0"/>
              <a:t>....)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/>
              <a:t> </a:t>
            </a:r>
            <a:r>
              <a:rPr lang="az-Latn-AZ" sz="2000" dirty="0" smtClean="0"/>
              <a:t>Spesifik klinik simptom və əlaməti yoxdur</a:t>
            </a:r>
            <a:r>
              <a:rPr lang="en-US" sz="2000" dirty="0" smtClean="0"/>
              <a:t>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az-Latn-AZ" sz="2000" b="1" dirty="0" smtClean="0">
                <a:solidFill>
                  <a:srgbClr val="7030A0"/>
                </a:solidFill>
              </a:rPr>
              <a:t>Diaqnozu GÖRÜNTÜLƏMƏ  metodlarına əsaslanıb, adətən təsadüf şəklində olur</a:t>
            </a:r>
            <a:endParaRPr lang="ru-RU" sz="2000" b="1" dirty="0">
              <a:solidFill>
                <a:srgbClr val="7030A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03132402"/>
              </p:ext>
            </p:extLst>
          </p:nvPr>
        </p:nvGraphicFramePr>
        <p:xfrm>
          <a:off x="371366" y="1885194"/>
          <a:ext cx="5482897" cy="4183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694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2992" y="5420023"/>
            <a:ext cx="2039007" cy="14379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5801" y="480114"/>
            <a:ext cx="31131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>
                <a:solidFill>
                  <a:srgbClr val="7030A0"/>
                </a:solidFill>
              </a:rPr>
              <a:t>KARD</a:t>
            </a:r>
            <a:r>
              <a:rPr lang="az-Latn-AZ" sz="4000" u="sng" dirty="0">
                <a:solidFill>
                  <a:srgbClr val="7030A0"/>
                </a:solidFill>
              </a:rPr>
              <a:t>İAK MRT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260" y="108594"/>
            <a:ext cx="4846740" cy="432853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091811"/>
              </p:ext>
            </p:extLst>
          </p:nvPr>
        </p:nvGraphicFramePr>
        <p:xfrm>
          <a:off x="213711" y="1965435"/>
          <a:ext cx="8128000" cy="3262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2075918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09534065"/>
                    </a:ext>
                  </a:extLst>
                </a:gridCol>
              </a:tblGrid>
              <a:tr h="795790">
                <a:tc>
                  <a:txBody>
                    <a:bodyPr/>
                    <a:lstStyle/>
                    <a:p>
                      <a:r>
                        <a:rPr lang="az-Latn-AZ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Erkən Gadolinium</a:t>
                      </a:r>
                      <a:r>
                        <a:rPr lang="az-Latn-AZ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tutulumu</a:t>
                      </a:r>
                      <a:endParaRPr lang="ru-RU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z-Latn-AZ" sz="2800" dirty="0" smtClean="0">
                          <a:solidFill>
                            <a:srgbClr val="C00000"/>
                          </a:solidFill>
                        </a:rPr>
                        <a:t>Gec Gadolinium Tutulumu</a:t>
                      </a:r>
                      <a:endParaRPr lang="ru-RU" sz="28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857954"/>
                  </a:ext>
                </a:extLst>
              </a:tr>
              <a:tr h="2466621">
                <a:tc>
                  <a:txBody>
                    <a:bodyPr/>
                    <a:lstStyle/>
                    <a:p>
                      <a:r>
                        <a:rPr lang="az-Latn-AZ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Vaskulyarizasiyalı törəmələr kontrast maddə yeridilməsi sonrası erkən dəqiqələrdən</a:t>
                      </a:r>
                      <a:r>
                        <a:rPr lang="az-Latn-AZ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başlayaraq yüksək kontrast tutulumu səgiləyir </a:t>
                      </a:r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</a:t>
                      </a:r>
                      <a:r>
                        <a:rPr lang="en-US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angiosarcoma</a:t>
                      </a:r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; hemangioma)</a:t>
                      </a:r>
                      <a:endParaRPr lang="az-Latn-AZ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endParaRPr lang="ru-RU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•</a:t>
                      </a:r>
                      <a:r>
                        <a:rPr lang="az-Latn-AZ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Fibrotik törəmələdə gec kontrast tutulması izlənilir</a:t>
                      </a:r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(fibroma)</a:t>
                      </a:r>
                    </a:p>
                    <a:p>
                      <a:endParaRPr lang="en-US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•</a:t>
                      </a:r>
                      <a:r>
                        <a:rPr lang="az-Latn-AZ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Bütün vaskulyarizasiya olunuş toxumlarada</a:t>
                      </a:r>
                      <a:r>
                        <a:rPr lang="az-Latn-AZ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endParaRPr lang="en-US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wash-out</a:t>
                      </a:r>
                      <a:r>
                        <a:rPr lang="az-Latn-AZ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prosesi ləngiyir</a:t>
                      </a:r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(&gt;20 min)</a:t>
                      </a:r>
                    </a:p>
                    <a:p>
                      <a:endParaRPr lang="en-US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•</a:t>
                      </a:r>
                      <a:r>
                        <a:rPr lang="az-Latn-AZ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Ki</a:t>
                      </a:r>
                      <a:r>
                        <a:rPr lang="en-US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st</a:t>
                      </a:r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lipoma,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</a:rPr>
                        <a:t>tromb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*</a:t>
                      </a:r>
                      <a:r>
                        <a:rPr lang="az-Latn-AZ" sz="2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</a:t>
                      </a:r>
                      <a:r>
                        <a:rPr lang="az-Latn-AZ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da izlənilmir</a:t>
                      </a:r>
                      <a:endParaRPr lang="ru-RU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160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4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549" y="5382609"/>
            <a:ext cx="1987468" cy="1402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65" y="487926"/>
            <a:ext cx="797150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36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348" y="5685069"/>
            <a:ext cx="1661652" cy="1172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503" y="894735"/>
            <a:ext cx="8731045" cy="4365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791" y="5649524"/>
            <a:ext cx="6487448" cy="101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00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1012"/>
          </a:xfrm>
        </p:spPr>
        <p:txBody>
          <a:bodyPr>
            <a:normAutofit/>
          </a:bodyPr>
          <a:lstStyle/>
          <a:p>
            <a:r>
              <a:rPr lang="az-Latn-AZ" b="1" u="sng" dirty="0" smtClean="0">
                <a:solidFill>
                  <a:srgbClr val="7030A0"/>
                </a:solidFill>
              </a:rPr>
              <a:t>KARDİAK ŞİŞLƏR</a:t>
            </a:r>
            <a:r>
              <a:rPr lang="en-US" b="1" u="sng" dirty="0" smtClean="0">
                <a:solidFill>
                  <a:srgbClr val="7030A0"/>
                </a:solidFill>
              </a:rPr>
              <a:t> (GRUP </a:t>
            </a:r>
            <a:r>
              <a:rPr lang="az-Latn-AZ" b="1" u="sng" dirty="0" smtClean="0">
                <a:solidFill>
                  <a:srgbClr val="7030A0"/>
                </a:solidFill>
              </a:rPr>
              <a:t>YAYILMASI</a:t>
            </a:r>
            <a:r>
              <a:rPr lang="en-US" b="1" u="sng" dirty="0" smtClean="0">
                <a:solidFill>
                  <a:srgbClr val="7030A0"/>
                </a:solidFill>
              </a:rPr>
              <a:t>)</a:t>
            </a:r>
            <a:endParaRPr lang="ru-RU" dirty="0"/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208" y="5223640"/>
            <a:ext cx="2079048" cy="14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426475"/>
              </p:ext>
            </p:extLst>
          </p:nvPr>
        </p:nvGraphicFramePr>
        <p:xfrm>
          <a:off x="1380359" y="2632549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8763597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970223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MYXOMA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ANGIOSARCOMA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76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PAPILLARY FIBROELASTOMA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RHABDOMYOSARCOMA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263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LIPOMA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FIBROSARCOMA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346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RHABDOMYOMA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OSTEOSARCOMA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509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FIBROMA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LEIOMYOSARCOMA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531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TERATOMA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MYXOSARCOMA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491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HEMANGIOMA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LYMPHOMA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087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24736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084422"/>
              </p:ext>
            </p:extLst>
          </p:nvPr>
        </p:nvGraphicFramePr>
        <p:xfrm>
          <a:off x="1380359" y="2261709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619821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BENIGN</a:t>
                      </a:r>
                      <a:r>
                        <a:rPr lang="en-US" baseline="0" dirty="0" smtClean="0"/>
                        <a:t>                                                                         MALIGNANT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25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80359" y="5849741"/>
            <a:ext cx="419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Bütün kardiak torəmələrin </a:t>
            </a:r>
            <a:r>
              <a:rPr lang="en-US" dirty="0" smtClean="0"/>
              <a:t>75%</a:t>
            </a:r>
            <a:r>
              <a:rPr lang="az-Latn-AZ" dirty="0" smtClean="0"/>
              <a:t>-i təşkil edir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799357" y="5849741"/>
            <a:ext cx="373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/>
              <a:t>N</a:t>
            </a:r>
            <a:r>
              <a:rPr lang="az-Latn-AZ" dirty="0" smtClean="0"/>
              <a:t>adirdir</a:t>
            </a:r>
            <a:r>
              <a:rPr lang="it-IT" dirty="0" smtClean="0"/>
              <a:t>, </a:t>
            </a:r>
            <a:r>
              <a:rPr lang="it-IT" dirty="0"/>
              <a:t>95% </a:t>
            </a:r>
            <a:r>
              <a:rPr lang="it-IT" dirty="0" smtClean="0"/>
              <a:t>sarcoma, </a:t>
            </a:r>
            <a:r>
              <a:rPr lang="it-IT" dirty="0"/>
              <a:t>5% lymphoma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82036" y="2624771"/>
            <a:ext cx="1736467" cy="385954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013" y="2590065"/>
            <a:ext cx="1774090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4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</a:t>
            </a:r>
            <a:r>
              <a:rPr lang="az-Latn-AZ" b="1" u="sng" dirty="0">
                <a:solidFill>
                  <a:srgbClr val="7030A0"/>
                </a:solidFill>
              </a:rPr>
              <a:t>K</a:t>
            </a:r>
            <a:r>
              <a:rPr lang="tr-TR" b="1" u="sng" dirty="0" smtClean="0">
                <a:solidFill>
                  <a:srgbClr val="7030A0"/>
                </a:solidFill>
              </a:rPr>
              <a:t>ardia</a:t>
            </a:r>
            <a:r>
              <a:rPr lang="az-Latn-AZ" b="1" u="sng" dirty="0" smtClean="0">
                <a:solidFill>
                  <a:srgbClr val="7030A0"/>
                </a:solidFill>
              </a:rPr>
              <a:t>k</a:t>
            </a:r>
            <a:r>
              <a:rPr lang="tr-TR" b="1" u="sng" dirty="0" smtClean="0">
                <a:solidFill>
                  <a:srgbClr val="7030A0"/>
                </a:solidFill>
              </a:rPr>
              <a:t> M</a:t>
            </a:r>
            <a:r>
              <a:rPr lang="az-Latn-AZ" b="1" u="sng" dirty="0" smtClean="0">
                <a:solidFill>
                  <a:srgbClr val="7030A0"/>
                </a:solidFill>
              </a:rPr>
              <a:t>i</a:t>
            </a:r>
            <a:r>
              <a:rPr lang="tr-TR" b="1" u="sng" dirty="0" smtClean="0">
                <a:solidFill>
                  <a:srgbClr val="7030A0"/>
                </a:solidFill>
              </a:rPr>
              <a:t>xoma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90" y="517105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746" y="1922036"/>
            <a:ext cx="122931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sz="2400" dirty="0" smtClean="0"/>
              <a:t>Bütün kardiak kütlələrin </a:t>
            </a:r>
            <a:r>
              <a:rPr lang="tr-TR" sz="2400" dirty="0" smtClean="0"/>
              <a:t>50-75%</a:t>
            </a:r>
            <a:r>
              <a:rPr lang="az-Latn-AZ" sz="2400" dirty="0" smtClean="0"/>
              <a:t>-i təşkil edir</a:t>
            </a:r>
            <a:r>
              <a:rPr lang="tr-TR" sz="2400" dirty="0" smtClean="0"/>
              <a:t> </a:t>
            </a:r>
            <a:endParaRPr lang="az-Latn-AZ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z-Latn-AZ" sz="2400" dirty="0" smtClean="0"/>
              <a:t>Yetişkinlərdə daha çox rast gəlinir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 </a:t>
            </a:r>
            <a:r>
              <a:rPr lang="az-Latn-AZ" sz="2400" dirty="0" smtClean="0"/>
              <a:t>Adətən</a:t>
            </a:r>
            <a:r>
              <a:rPr lang="tr-TR" sz="2400" dirty="0" smtClean="0"/>
              <a:t>: </a:t>
            </a:r>
            <a:r>
              <a:rPr lang="tr-TR" sz="2400" dirty="0"/>
              <a:t>30-60 </a:t>
            </a:r>
            <a:r>
              <a:rPr lang="tr-TR" sz="2400" dirty="0" smtClean="0"/>
              <a:t>y</a:t>
            </a:r>
            <a:r>
              <a:rPr lang="az-Latn-AZ" sz="2400" dirty="0" smtClean="0"/>
              <a:t>aşlarda </a:t>
            </a:r>
            <a:r>
              <a:rPr lang="tr-TR" sz="2400" dirty="0" smtClean="0"/>
              <a:t>, </a:t>
            </a:r>
            <a:r>
              <a:rPr lang="az-Latn-AZ" sz="2400" dirty="0" smtClean="0">
                <a:solidFill>
                  <a:srgbClr val="7030A0"/>
                </a:solidFill>
              </a:rPr>
              <a:t>qadınlarda daHa çox olmaqla</a:t>
            </a:r>
            <a:endParaRPr lang="tr-TR" sz="24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 Lo</a:t>
            </a:r>
            <a:r>
              <a:rPr lang="az-Latn-AZ" sz="2400" dirty="0" smtClean="0"/>
              <a:t>k</a:t>
            </a:r>
            <a:r>
              <a:rPr lang="tr-TR" sz="2400" dirty="0" smtClean="0"/>
              <a:t>aliza</a:t>
            </a:r>
            <a:r>
              <a:rPr lang="az-Latn-AZ" sz="2400" dirty="0" smtClean="0"/>
              <a:t>siyası</a:t>
            </a:r>
            <a:r>
              <a:rPr lang="tr-TR" sz="2400" dirty="0" smtClean="0"/>
              <a:t>: </a:t>
            </a:r>
            <a:r>
              <a:rPr lang="tr-TR" sz="2400" dirty="0"/>
              <a:t>75% LA; </a:t>
            </a:r>
            <a:r>
              <a:rPr lang="tr-TR" sz="2400" dirty="0">
                <a:solidFill>
                  <a:srgbClr val="7030A0"/>
                </a:solidFill>
              </a:rPr>
              <a:t>15-20% RA</a:t>
            </a:r>
            <a:r>
              <a:rPr lang="tr-TR" sz="2400" dirty="0"/>
              <a:t>; 5-10% 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 Intra</a:t>
            </a:r>
            <a:r>
              <a:rPr lang="az-Latn-AZ" sz="2400" dirty="0" smtClean="0"/>
              <a:t>k</a:t>
            </a:r>
            <a:r>
              <a:rPr lang="tr-TR" sz="2400" dirty="0" smtClean="0"/>
              <a:t>avitar, </a:t>
            </a:r>
            <a:r>
              <a:rPr lang="az-Latn-AZ" sz="2400" dirty="0" smtClean="0">
                <a:solidFill>
                  <a:srgbClr val="7030A0"/>
                </a:solidFill>
              </a:rPr>
              <a:t>adətən solitar quruluşlr</a:t>
            </a:r>
            <a:r>
              <a:rPr lang="tr-TR" sz="2400" dirty="0" smtClean="0">
                <a:solidFill>
                  <a:srgbClr val="7030A0"/>
                </a:solidFill>
              </a:rPr>
              <a:t>, </a:t>
            </a:r>
            <a:r>
              <a:rPr lang="az-Latn-AZ" sz="2400" dirty="0" smtClean="0">
                <a:solidFill>
                  <a:srgbClr val="7030A0"/>
                </a:solidFill>
              </a:rPr>
              <a:t>ortalama </a:t>
            </a:r>
            <a:r>
              <a:rPr lang="tr-TR" sz="2400" dirty="0" smtClean="0">
                <a:solidFill>
                  <a:srgbClr val="7030A0"/>
                </a:solidFill>
              </a:rPr>
              <a:t>5-6 </a:t>
            </a:r>
            <a:r>
              <a:rPr lang="tr-TR" sz="2400" dirty="0">
                <a:solidFill>
                  <a:srgbClr val="7030A0"/>
                </a:solidFill>
              </a:rPr>
              <a:t>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 </a:t>
            </a:r>
            <a:r>
              <a:rPr lang="az-Latn-AZ" sz="2400" dirty="0"/>
              <a:t>S</a:t>
            </a:r>
            <a:r>
              <a:rPr lang="tr-TR" sz="2400" dirty="0" smtClean="0"/>
              <a:t>ubendo</a:t>
            </a:r>
            <a:r>
              <a:rPr lang="az-Latn-AZ" sz="2400" dirty="0" smtClean="0"/>
              <a:t>k</a:t>
            </a:r>
            <a:r>
              <a:rPr lang="tr-TR" sz="2400" dirty="0" smtClean="0"/>
              <a:t>ardium</a:t>
            </a:r>
            <a:r>
              <a:rPr lang="az-Latn-AZ" sz="2400" dirty="0" smtClean="0"/>
              <a:t>da yerləşən mezenxim heceyrəsindən formalaşır</a:t>
            </a:r>
            <a:endParaRPr lang="tr-T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 smtClean="0"/>
              <a:t> S</a:t>
            </a:r>
            <a:r>
              <a:rPr lang="az-Latn-AZ" sz="2400" dirty="0" smtClean="0"/>
              <a:t>i</a:t>
            </a:r>
            <a:r>
              <a:rPr lang="tr-TR" sz="2400" dirty="0" smtClean="0"/>
              <a:t>mptom</a:t>
            </a:r>
            <a:r>
              <a:rPr lang="az-Latn-AZ" sz="2400" dirty="0" smtClean="0"/>
              <a:t>lar</a:t>
            </a:r>
            <a:r>
              <a:rPr lang="tr-TR" sz="2400" dirty="0" smtClean="0"/>
              <a:t>: </a:t>
            </a:r>
            <a:r>
              <a:rPr lang="az-Latn-AZ" sz="2400" dirty="0" smtClean="0"/>
              <a:t>qızdırma</a:t>
            </a:r>
            <a:r>
              <a:rPr lang="tr-TR" sz="2400" dirty="0" smtClean="0"/>
              <a:t>, </a:t>
            </a:r>
            <a:r>
              <a:rPr lang="az-Latn-AZ" sz="2400" dirty="0" smtClean="0"/>
              <a:t>təngnəfəslik</a:t>
            </a:r>
            <a:r>
              <a:rPr lang="tr-TR" sz="2400" dirty="0" smtClean="0"/>
              <a:t>, </a:t>
            </a:r>
            <a:r>
              <a:rPr lang="az-Latn-AZ" sz="2400" dirty="0" smtClean="0"/>
              <a:t>çəki itkisi</a:t>
            </a:r>
            <a:r>
              <a:rPr lang="tr-TR" sz="2400" dirty="0" smtClean="0"/>
              <a:t>, </a:t>
            </a:r>
            <a:r>
              <a:rPr lang="az-Latn-AZ" sz="2400" dirty="0" smtClean="0"/>
              <a:t>döş qəfəsində ağrı</a:t>
            </a:r>
            <a:r>
              <a:rPr lang="tr-TR" sz="2400" dirty="0" smtClean="0"/>
              <a:t>, </a:t>
            </a:r>
            <a:r>
              <a:rPr lang="az-Latn-AZ" sz="2400" dirty="0" smtClean="0"/>
              <a:t>bayılma, döyüntü, emboliya</a:t>
            </a:r>
            <a:r>
              <a:rPr lang="tr-TR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41323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55" y="423551"/>
            <a:ext cx="11080955" cy="59717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1613" y="6395286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050" dirty="0"/>
              <a:t>https://www.ahajournals.org/doi/10.1161/CIRCULATIONAHA.108.783563</a:t>
            </a:r>
            <a:endParaRPr lang="ru-RU" sz="1050" dirty="0"/>
          </a:p>
        </p:txBody>
      </p:sp>
      <p:sp>
        <p:nvSpPr>
          <p:cNvPr id="3" name="TextBox 2"/>
          <p:cNvSpPr txBox="1"/>
          <p:nvPr/>
        </p:nvSpPr>
        <p:spPr>
          <a:xfrm>
            <a:off x="1179871" y="54219"/>
            <a:ext cx="1913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Multiple myxomas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49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9" y="2035430"/>
            <a:ext cx="4395020" cy="33231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413" y="589935"/>
            <a:ext cx="5732206" cy="5299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8258" y="589935"/>
            <a:ext cx="1912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CARNEY COMPLEX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247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9403" y="5496822"/>
            <a:ext cx="1922597" cy="1361178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58647"/>
            <a:ext cx="10515600" cy="1325563"/>
          </a:xfrm>
        </p:spPr>
        <p:txBody>
          <a:bodyPr/>
          <a:lstStyle/>
          <a:p>
            <a:r>
              <a:rPr lang="en-US" dirty="0" smtClean="0"/>
              <a:t>                       </a:t>
            </a:r>
            <a:r>
              <a:rPr lang="az-Latn-AZ" b="1" u="sng" dirty="0">
                <a:solidFill>
                  <a:srgbClr val="7030A0"/>
                </a:solidFill>
              </a:rPr>
              <a:t>K</a:t>
            </a:r>
            <a:r>
              <a:rPr lang="tr-TR" b="1" u="sng" dirty="0" smtClean="0">
                <a:solidFill>
                  <a:srgbClr val="7030A0"/>
                </a:solidFill>
              </a:rPr>
              <a:t>ardia</a:t>
            </a:r>
            <a:r>
              <a:rPr lang="az-Latn-AZ" b="1" u="sng" dirty="0" smtClean="0">
                <a:solidFill>
                  <a:srgbClr val="7030A0"/>
                </a:solidFill>
              </a:rPr>
              <a:t>k</a:t>
            </a:r>
            <a:r>
              <a:rPr lang="tr-TR" b="1" u="sng" dirty="0" smtClean="0">
                <a:solidFill>
                  <a:srgbClr val="7030A0"/>
                </a:solidFill>
              </a:rPr>
              <a:t> M</a:t>
            </a:r>
            <a:r>
              <a:rPr lang="az-Latn-AZ" b="1" u="sng" dirty="0" smtClean="0">
                <a:solidFill>
                  <a:srgbClr val="7030A0"/>
                </a:solidFill>
              </a:rPr>
              <a:t>i</a:t>
            </a:r>
            <a:r>
              <a:rPr lang="tr-TR" b="1" u="sng" dirty="0" smtClean="0">
                <a:solidFill>
                  <a:srgbClr val="7030A0"/>
                </a:solidFill>
              </a:rPr>
              <a:t>xoma</a:t>
            </a:r>
            <a:endParaRPr lang="ru-RU" b="1" u="sng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484" y="1456311"/>
            <a:ext cx="4411849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3200" dirty="0" smtClean="0">
                <a:solidFill>
                  <a:srgbClr val="0070C0"/>
                </a:solidFill>
              </a:rPr>
              <a:t>TTE:</a:t>
            </a:r>
            <a:r>
              <a:rPr lang="az-Latn-AZ" sz="3200" dirty="0" smtClean="0">
                <a:solidFill>
                  <a:srgbClr val="FF0000"/>
                </a:solidFill>
              </a:rPr>
              <a:t> </a:t>
            </a:r>
            <a:r>
              <a:rPr lang="az-Latn-AZ" dirty="0" smtClean="0"/>
              <a:t>Sol atrium (əsasən)</a:t>
            </a:r>
          </a:p>
          <a:p>
            <a:r>
              <a:rPr lang="az-Latn-AZ" dirty="0"/>
              <a:t> </a:t>
            </a:r>
            <a:r>
              <a:rPr lang="az-Latn-AZ" dirty="0" smtClean="0"/>
              <a:t>              Mobil kütlədir</a:t>
            </a:r>
          </a:p>
          <a:p>
            <a:r>
              <a:rPr lang="az-Latn-AZ" dirty="0" smtClean="0"/>
              <a:t>               Hamar səthli quruluşu</a:t>
            </a:r>
          </a:p>
          <a:p>
            <a:r>
              <a:rPr lang="az-Latn-AZ" dirty="0"/>
              <a:t> </a:t>
            </a:r>
            <a:r>
              <a:rPr lang="az-Latn-AZ" dirty="0" smtClean="0"/>
              <a:t>              Dar ayaqcıq vasitəsilə İAS-ə bitişməsi</a:t>
            </a:r>
          </a:p>
          <a:p>
            <a:r>
              <a:rPr lang="az-Latn-AZ" dirty="0"/>
              <a:t> </a:t>
            </a:r>
            <a:r>
              <a:rPr lang="az-Latn-AZ" dirty="0" smtClean="0"/>
              <a:t>              Heteregone exogenliyi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88774"/>
            <a:ext cx="3886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3600" dirty="0" smtClean="0">
                <a:solidFill>
                  <a:srgbClr val="FF0000"/>
                </a:solidFill>
              </a:rPr>
              <a:t> TEE: </a:t>
            </a:r>
            <a:r>
              <a:rPr lang="az-Latn-AZ" dirty="0" smtClean="0"/>
              <a:t>spatial resolution </a:t>
            </a:r>
          </a:p>
          <a:p>
            <a:r>
              <a:rPr lang="az-Latn-AZ" dirty="0"/>
              <a:t> </a:t>
            </a:r>
            <a:r>
              <a:rPr lang="az-Latn-AZ" dirty="0" smtClean="0"/>
              <a:t>                cərrahi əməliyyat planlanması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069" y="5074035"/>
            <a:ext cx="36748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3600" dirty="0" smtClean="0">
                <a:solidFill>
                  <a:srgbClr val="00B050"/>
                </a:solidFill>
              </a:rPr>
              <a:t>KT: </a:t>
            </a:r>
            <a:r>
              <a:rPr lang="az-Latn-AZ" dirty="0" smtClean="0"/>
              <a:t>kalsifikasiya</a:t>
            </a:r>
          </a:p>
          <a:p>
            <a:r>
              <a:rPr lang="az-Latn-AZ" dirty="0"/>
              <a:t> </a:t>
            </a:r>
            <a:r>
              <a:rPr lang="az-Latn-AZ" dirty="0" smtClean="0"/>
              <a:t>            koronar arteriya xəstəliyi</a:t>
            </a:r>
          </a:p>
          <a:p>
            <a:r>
              <a:rPr lang="az-Latn-AZ" dirty="0"/>
              <a:t> </a:t>
            </a:r>
            <a:r>
              <a:rPr lang="az-Latn-AZ" dirty="0" smtClean="0"/>
              <a:t>            cərrahi əməliyyat planlanması</a:t>
            </a:r>
          </a:p>
          <a:p>
            <a:r>
              <a:rPr lang="az-Latn-AZ" dirty="0"/>
              <a:t> </a:t>
            </a:r>
            <a:r>
              <a:rPr lang="az-Latn-AZ" dirty="0" smtClean="0"/>
              <a:t>    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37" y="1451985"/>
            <a:ext cx="6983297" cy="3882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94181" y="5496822"/>
            <a:ext cx="310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CMR, cine görüntü, RA mixoma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5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8960" y="5291192"/>
            <a:ext cx="2213040" cy="1566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011" y="0"/>
            <a:ext cx="8038989" cy="58010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7" y="383459"/>
            <a:ext cx="3904710" cy="38837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3" y="1837703"/>
            <a:ext cx="3973537" cy="3843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6271" y="5889930"/>
            <a:ext cx="2444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T1 , T</a:t>
            </a:r>
            <a:r>
              <a:rPr lang="en-US" dirty="0" smtClean="0"/>
              <a:t>2 weighted images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4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90" y="517105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18351" r="6362" b="17849"/>
          <a:stretch/>
        </p:blipFill>
        <p:spPr>
          <a:xfrm>
            <a:off x="0" y="0"/>
            <a:ext cx="6518786" cy="36969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11899" r="86" b="14122"/>
          <a:stretch/>
        </p:blipFill>
        <p:spPr>
          <a:xfrm>
            <a:off x="4267200" y="2772887"/>
            <a:ext cx="7924800" cy="4085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6163" y="6364158"/>
            <a:ext cx="53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LGE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3123" y="3696929"/>
            <a:ext cx="1997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First pass perfusion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75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0508"/>
            <a:ext cx="10515600" cy="1325563"/>
          </a:xfrm>
        </p:spPr>
        <p:txBody>
          <a:bodyPr/>
          <a:lstStyle/>
          <a:p>
            <a:r>
              <a:rPr lang="az-Latn-AZ" b="1" u="sng" dirty="0" smtClean="0">
                <a:solidFill>
                  <a:srgbClr val="7030A0"/>
                </a:solidFill>
              </a:rPr>
              <a:t>KLİNİK</a:t>
            </a:r>
            <a:r>
              <a:rPr lang="en-US" b="1" u="sng" dirty="0" smtClean="0">
                <a:solidFill>
                  <a:srgbClr val="7030A0"/>
                </a:solidFill>
              </a:rPr>
              <a:t> MANIFESTA</a:t>
            </a:r>
            <a:r>
              <a:rPr lang="az-Latn-AZ" b="1" u="sng" dirty="0" smtClean="0">
                <a:solidFill>
                  <a:srgbClr val="7030A0"/>
                </a:solidFill>
              </a:rPr>
              <a:t>SİYASI</a:t>
            </a:r>
            <a:endParaRPr lang="ru-RU" b="1" u="sng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85354"/>
            <a:ext cx="10515600" cy="5246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sz="2400" dirty="0" smtClean="0">
                <a:solidFill>
                  <a:srgbClr val="7030A0"/>
                </a:solidFill>
              </a:rPr>
              <a:t>1. </a:t>
            </a:r>
            <a:r>
              <a:rPr lang="az-Latn-AZ" sz="2400" dirty="0" smtClean="0">
                <a:solidFill>
                  <a:srgbClr val="7030A0"/>
                </a:solidFill>
              </a:rPr>
              <a:t>ÜRƏK ÇATIŞMAZLIĞI</a:t>
            </a:r>
            <a:endParaRPr lang="tr-TR" sz="2400" dirty="0" smtClean="0">
              <a:solidFill>
                <a:srgbClr val="7030A0"/>
              </a:solidFill>
            </a:endParaRPr>
          </a:p>
          <a:p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>
                <a:solidFill>
                  <a:srgbClr val="7030A0"/>
                </a:solidFill>
              </a:rPr>
              <a:t>2. </a:t>
            </a:r>
            <a:r>
              <a:rPr lang="az-Latn-AZ" sz="2400" dirty="0" smtClean="0">
                <a:solidFill>
                  <a:srgbClr val="7030A0"/>
                </a:solidFill>
              </a:rPr>
              <a:t>ARİTMİYALAR</a:t>
            </a:r>
            <a:endParaRPr lang="tr-TR" sz="24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tr-TR" sz="2400" dirty="0" smtClean="0"/>
          </a:p>
          <a:p>
            <a:pPr marL="0" indent="0">
              <a:buNone/>
            </a:pPr>
            <a:r>
              <a:rPr lang="tr-TR" sz="2400" dirty="0" smtClean="0">
                <a:solidFill>
                  <a:srgbClr val="7030A0"/>
                </a:solidFill>
              </a:rPr>
              <a:t>3. </a:t>
            </a:r>
            <a:r>
              <a:rPr lang="az-Latn-AZ" sz="2400" dirty="0" smtClean="0">
                <a:solidFill>
                  <a:srgbClr val="7030A0"/>
                </a:solidFill>
              </a:rPr>
              <a:t>EMBOLİYA</a:t>
            </a:r>
            <a:endParaRPr lang="tr-TR" sz="24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5500" dirty="0"/>
          </a:p>
        </p:txBody>
      </p:sp>
      <p:pic>
        <p:nvPicPr>
          <p:cNvPr id="4" name="Picture 6" descr="Azerbaijan Society of Cardi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909" y="5331299"/>
            <a:ext cx="2202574" cy="142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6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5621"/>
            <a:ext cx="7138219" cy="1325563"/>
          </a:xfrm>
        </p:spPr>
        <p:txBody>
          <a:bodyPr/>
          <a:lstStyle/>
          <a:p>
            <a:r>
              <a:rPr lang="az-Latn-AZ" b="1" u="sng" dirty="0">
                <a:solidFill>
                  <a:srgbClr val="7030A0"/>
                </a:solidFill>
              </a:rPr>
              <a:t>K</a:t>
            </a:r>
            <a:r>
              <a:rPr lang="tr-TR" b="1" u="sng" dirty="0" smtClean="0">
                <a:solidFill>
                  <a:srgbClr val="7030A0"/>
                </a:solidFill>
              </a:rPr>
              <a:t>ardia</a:t>
            </a:r>
            <a:r>
              <a:rPr lang="az-Latn-AZ" b="1" u="sng" dirty="0" smtClean="0">
                <a:solidFill>
                  <a:srgbClr val="7030A0"/>
                </a:solidFill>
              </a:rPr>
              <a:t>k</a:t>
            </a:r>
            <a:r>
              <a:rPr lang="tr-TR" b="1" u="sng" dirty="0" smtClean="0">
                <a:solidFill>
                  <a:srgbClr val="7030A0"/>
                </a:solidFill>
              </a:rPr>
              <a:t> M</a:t>
            </a:r>
            <a:r>
              <a:rPr lang="az-Latn-AZ" b="1" u="sng" dirty="0" smtClean="0">
                <a:solidFill>
                  <a:srgbClr val="7030A0"/>
                </a:solidFill>
              </a:rPr>
              <a:t>i</a:t>
            </a:r>
            <a:r>
              <a:rPr lang="tr-TR" b="1" u="sng" dirty="0" smtClean="0">
                <a:solidFill>
                  <a:srgbClr val="7030A0"/>
                </a:solidFill>
              </a:rPr>
              <a:t>xoma</a:t>
            </a:r>
            <a:r>
              <a:rPr lang="az-Latn-AZ" b="1" u="sng" dirty="0" smtClean="0">
                <a:solidFill>
                  <a:srgbClr val="7030A0"/>
                </a:solidFill>
              </a:rPr>
              <a:t/>
            </a:r>
            <a:br>
              <a:rPr lang="az-Latn-AZ" b="1" u="sng" dirty="0" smtClean="0">
                <a:solidFill>
                  <a:srgbClr val="7030A0"/>
                </a:solidFill>
              </a:rPr>
            </a:br>
            <a:r>
              <a:rPr lang="az-Latn-AZ" b="1" u="sng" dirty="0" smtClean="0">
                <a:solidFill>
                  <a:srgbClr val="7030A0"/>
                </a:solidFill>
              </a:rPr>
              <a:t>Histo-</a:t>
            </a:r>
            <a:r>
              <a:rPr lang="en-US" b="1" u="sng" dirty="0" smtClean="0">
                <a:solidFill>
                  <a:srgbClr val="7030A0"/>
                </a:solidFill>
              </a:rPr>
              <a:t> </a:t>
            </a:r>
            <a:r>
              <a:rPr lang="tr-TR" b="1" u="sng" dirty="0" smtClean="0">
                <a:solidFill>
                  <a:srgbClr val="7030A0"/>
                </a:solidFill>
              </a:rPr>
              <a:t>Patolog</a:t>
            </a:r>
            <a:r>
              <a:rPr lang="az-Latn-AZ" b="1" u="sng" dirty="0" smtClean="0">
                <a:solidFill>
                  <a:srgbClr val="7030A0"/>
                </a:solidFill>
              </a:rPr>
              <a:t>iya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330" y="5734824"/>
            <a:ext cx="1484670" cy="104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675" y="2094657"/>
            <a:ext cx="57933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Ma</a:t>
            </a:r>
            <a:r>
              <a:rPr lang="az-Latn-AZ" dirty="0" smtClean="0">
                <a:solidFill>
                  <a:srgbClr val="7030A0"/>
                </a:solidFill>
              </a:rPr>
              <a:t>k</a:t>
            </a:r>
            <a:r>
              <a:rPr lang="en-US" dirty="0" err="1" smtClean="0">
                <a:solidFill>
                  <a:srgbClr val="7030A0"/>
                </a:solidFill>
              </a:rPr>
              <a:t>roscopi</a:t>
            </a:r>
            <a:r>
              <a:rPr lang="az-Latn-AZ" dirty="0" smtClean="0">
                <a:solidFill>
                  <a:srgbClr val="7030A0"/>
                </a:solidFill>
              </a:rPr>
              <a:t>k</a:t>
            </a:r>
            <a:r>
              <a:rPr lang="en-US" dirty="0" smtClean="0">
                <a:solidFill>
                  <a:srgbClr val="7030A0"/>
                </a:solidFill>
              </a:rPr>
              <a:t>: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• </a:t>
            </a:r>
            <a:r>
              <a:rPr lang="en-US" dirty="0" err="1"/>
              <a:t>myxoid</a:t>
            </a:r>
            <a:r>
              <a:rPr lang="en-US" dirty="0"/>
              <a:t> </a:t>
            </a:r>
            <a:r>
              <a:rPr lang="az-Latn-AZ" dirty="0" smtClean="0"/>
              <a:t>toxuma</a:t>
            </a:r>
            <a:r>
              <a:rPr lang="en-US" dirty="0" smtClean="0"/>
              <a:t>, </a:t>
            </a:r>
            <a:r>
              <a:rPr lang="az-Latn-AZ" dirty="0" smtClean="0"/>
              <a:t>sürüşkən, hamar, çevrəsəl</a:t>
            </a:r>
            <a:r>
              <a:rPr lang="en-US" dirty="0" smtClean="0"/>
              <a:t>, </a:t>
            </a:r>
            <a:r>
              <a:rPr lang="az-Latn-AZ" dirty="0" smtClean="0"/>
              <a:t>irregular səthli</a:t>
            </a:r>
          </a:p>
          <a:p>
            <a:r>
              <a:rPr lang="az-Latn-AZ" dirty="0" smtClean="0"/>
              <a:t> və ya </a:t>
            </a:r>
            <a:r>
              <a:rPr lang="en-US" dirty="0" err="1" smtClean="0"/>
              <a:t>polypoid</a:t>
            </a:r>
            <a:r>
              <a:rPr lang="en-US" dirty="0"/>
              <a:t>.</a:t>
            </a:r>
          </a:p>
          <a:p>
            <a:r>
              <a:rPr lang="en-US" dirty="0"/>
              <a:t>• </a:t>
            </a:r>
            <a:r>
              <a:rPr lang="en-US" dirty="0" smtClean="0"/>
              <a:t>Ne</a:t>
            </a:r>
            <a:r>
              <a:rPr lang="az-Latn-AZ" dirty="0" smtClean="0"/>
              <a:t>k</a:t>
            </a:r>
            <a:r>
              <a:rPr lang="en-US" dirty="0" err="1" smtClean="0"/>
              <a:t>ro</a:t>
            </a:r>
            <a:r>
              <a:rPr lang="az-Latn-AZ" dirty="0" smtClean="0"/>
              <a:t>z</a:t>
            </a:r>
            <a:r>
              <a:rPr lang="en-US" dirty="0" smtClean="0"/>
              <a:t>, </a:t>
            </a:r>
            <a:r>
              <a:rPr lang="en-US" dirty="0" err="1" smtClean="0"/>
              <a:t>hemorr</a:t>
            </a:r>
            <a:r>
              <a:rPr lang="az-Latn-AZ" dirty="0" smtClean="0"/>
              <a:t>agiya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az-Latn-AZ" dirty="0" smtClean="0"/>
              <a:t>kalsfisikasiya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>
                <a:solidFill>
                  <a:srgbClr val="7030A0"/>
                </a:solidFill>
              </a:rPr>
              <a:t>Mi</a:t>
            </a:r>
            <a:r>
              <a:rPr lang="az-Latn-AZ" dirty="0" smtClean="0">
                <a:solidFill>
                  <a:srgbClr val="7030A0"/>
                </a:solidFill>
              </a:rPr>
              <a:t>k</a:t>
            </a:r>
            <a:r>
              <a:rPr lang="en-US" dirty="0" err="1" smtClean="0">
                <a:solidFill>
                  <a:srgbClr val="7030A0"/>
                </a:solidFill>
              </a:rPr>
              <a:t>roscopi</a:t>
            </a:r>
            <a:r>
              <a:rPr lang="az-Latn-AZ" dirty="0" smtClean="0">
                <a:solidFill>
                  <a:srgbClr val="7030A0"/>
                </a:solidFill>
              </a:rPr>
              <a:t>k</a:t>
            </a:r>
            <a:r>
              <a:rPr lang="en-US" dirty="0" smtClean="0">
                <a:solidFill>
                  <a:srgbClr val="7030A0"/>
                </a:solidFill>
              </a:rPr>
              <a:t>: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• </a:t>
            </a:r>
            <a:r>
              <a:rPr lang="en-US" dirty="0" err="1" smtClean="0"/>
              <a:t>myxoid</a:t>
            </a:r>
            <a:r>
              <a:rPr lang="en-US" dirty="0" smtClean="0"/>
              <a:t> stroma</a:t>
            </a:r>
            <a:r>
              <a:rPr lang="az-Latn-AZ" dirty="0" smtClean="0"/>
              <a:t>da yayılmış çoxsaylı hüceyrə aqreqasiyası</a:t>
            </a:r>
            <a:endParaRPr lang="en-US" dirty="0"/>
          </a:p>
          <a:p>
            <a:r>
              <a:rPr lang="en-US" dirty="0"/>
              <a:t>• Polygonal </a:t>
            </a:r>
            <a:r>
              <a:rPr lang="az-Latn-AZ" dirty="0" smtClean="0"/>
              <a:t>hüceyrələr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192" y="33741"/>
            <a:ext cx="5382672" cy="584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u="sng" dirty="0" smtClean="0">
                <a:solidFill>
                  <a:srgbClr val="7030A0"/>
                </a:solidFill>
              </a:rPr>
              <a:t>Bədxassəli törəmələr- </a:t>
            </a:r>
            <a:r>
              <a:rPr lang="en-US" b="1" u="sng" dirty="0" smtClean="0">
                <a:solidFill>
                  <a:srgbClr val="7030A0"/>
                </a:solidFill>
              </a:rPr>
              <a:t>SAR</a:t>
            </a:r>
            <a:r>
              <a:rPr lang="az-Latn-AZ" b="1" u="sng" dirty="0" smtClean="0">
                <a:solidFill>
                  <a:srgbClr val="7030A0"/>
                </a:solidFill>
              </a:rPr>
              <a:t>K</a:t>
            </a:r>
            <a:r>
              <a:rPr lang="en-US" b="1" u="sng" dirty="0" smtClean="0">
                <a:solidFill>
                  <a:srgbClr val="7030A0"/>
                </a:solidFill>
              </a:rPr>
              <a:t>OMA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90" y="517105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56440" y="2276708"/>
            <a:ext cx="87866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 smtClean="0"/>
              <a:t>Bədxassəli törəmədir</a:t>
            </a:r>
            <a:r>
              <a:rPr lang="tr-TR" dirty="0" smtClean="0"/>
              <a:t>, inva</a:t>
            </a:r>
            <a:r>
              <a:rPr lang="az-Latn-AZ" dirty="0" smtClean="0"/>
              <a:t>z</a:t>
            </a:r>
            <a:r>
              <a:rPr lang="tr-TR" dirty="0" smtClean="0"/>
              <a:t>iv </a:t>
            </a:r>
            <a:r>
              <a:rPr lang="az-Latn-AZ" dirty="0" smtClean="0"/>
              <a:t>və metastatik ola bilər</a:t>
            </a:r>
            <a:endParaRPr lang="tr-TR" dirty="0"/>
          </a:p>
          <a:p>
            <a:r>
              <a:rPr lang="tr-TR" dirty="0"/>
              <a:t>• </a:t>
            </a:r>
            <a:r>
              <a:rPr lang="tr-TR" dirty="0" smtClean="0"/>
              <a:t>Mese</a:t>
            </a:r>
            <a:r>
              <a:rPr lang="az-Latn-AZ" dirty="0" smtClean="0"/>
              <a:t>nximal mənşəlidir</a:t>
            </a:r>
            <a:r>
              <a:rPr lang="tr-TR" dirty="0" smtClean="0"/>
              <a:t>, mor</a:t>
            </a:r>
            <a:r>
              <a:rPr lang="az-Latn-AZ" dirty="0" smtClean="0"/>
              <a:t>foloji dəyişkənlik göstərir</a:t>
            </a:r>
            <a:r>
              <a:rPr lang="tr-TR" dirty="0" smtClean="0"/>
              <a:t>:</a:t>
            </a:r>
            <a:r>
              <a:rPr lang="az-Latn-AZ" dirty="0" smtClean="0"/>
              <a:t> </a:t>
            </a:r>
            <a:r>
              <a:rPr lang="tr-TR" dirty="0" smtClean="0"/>
              <a:t>angio-</a:t>
            </a:r>
            <a:r>
              <a:rPr lang="tr-TR" dirty="0"/>
              <a:t>, rabdomio-, fibro-, osteo-.</a:t>
            </a:r>
          </a:p>
          <a:p>
            <a:r>
              <a:rPr lang="tr-TR" dirty="0"/>
              <a:t>• </a:t>
            </a:r>
            <a:r>
              <a:rPr lang="az-Latn-AZ" dirty="0" smtClean="0"/>
              <a:t>Uşaqlarda nadirdir, gənc-orta yaş qrupunda daha çoxdur</a:t>
            </a:r>
            <a:endParaRPr lang="tr-TR" dirty="0"/>
          </a:p>
          <a:p>
            <a:r>
              <a:rPr lang="tr-TR" dirty="0"/>
              <a:t>• </a:t>
            </a:r>
            <a:r>
              <a:rPr lang="az-Latn-AZ" dirty="0" smtClean="0"/>
              <a:t>Klinik gedişatı:  Döş qəfəsində ağrı, ürək çatışmazlığı, </a:t>
            </a:r>
            <a:r>
              <a:rPr lang="az-Latn-AZ" dirty="0" smtClean="0">
                <a:solidFill>
                  <a:srgbClr val="7030A0"/>
                </a:solidFill>
              </a:rPr>
              <a:t>hemorragik perikardial effuziya</a:t>
            </a:r>
          </a:p>
          <a:p>
            <a:r>
              <a:rPr lang="tr-TR" dirty="0" smtClean="0"/>
              <a:t> • </a:t>
            </a:r>
            <a:r>
              <a:rPr lang="az-Latn-AZ" dirty="0" smtClean="0"/>
              <a:t>Diaqnozu adətən gecikmiş olur</a:t>
            </a:r>
            <a:r>
              <a:rPr lang="tr-TR" dirty="0" smtClean="0"/>
              <a:t>,</a:t>
            </a:r>
            <a:r>
              <a:rPr lang="az-Latn-AZ" dirty="0" smtClean="0"/>
              <a:t> adətən</a:t>
            </a:r>
            <a:r>
              <a:rPr lang="tr-TR" dirty="0" smtClean="0"/>
              <a:t> </a:t>
            </a:r>
            <a:r>
              <a:rPr lang="az-Latn-AZ" dirty="0" smtClean="0"/>
              <a:t>metastatik</a:t>
            </a:r>
            <a:endParaRPr lang="tr-TR" dirty="0"/>
          </a:p>
          <a:p>
            <a:r>
              <a:rPr lang="tr-TR" dirty="0"/>
              <a:t>• </a:t>
            </a:r>
            <a:r>
              <a:rPr lang="az-Latn-AZ" dirty="0" smtClean="0"/>
              <a:t>Pis proqnozludur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99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006" y="5782390"/>
            <a:ext cx="1347168" cy="9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70039" y="304799"/>
            <a:ext cx="2576052" cy="6096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SARCOMA</a:t>
            </a:r>
            <a:endParaRPr lang="ru-RU" b="1" u="sng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7" y="292806"/>
            <a:ext cx="4778476" cy="6440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7303" y="3989736"/>
            <a:ext cx="68014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/>
              <a:t>Geniş əsasla başlayır</a:t>
            </a:r>
          </a:p>
          <a:p>
            <a:r>
              <a:rPr lang="az-Latn-AZ" dirty="0" smtClean="0"/>
              <a:t>LA-da yerləşən sarkomaları Mixoma ilə differensiasiya edir</a:t>
            </a:r>
          </a:p>
          <a:p>
            <a:r>
              <a:rPr lang="az-Latn-AZ" dirty="0" smtClean="0"/>
              <a:t>Nekrotik və hemorragik toxuma strukturuna bağlı heterogen exogendir</a:t>
            </a:r>
          </a:p>
          <a:p>
            <a:r>
              <a:rPr lang="az-Latn-AZ" dirty="0" smtClean="0"/>
              <a:t>Kontrastlaşma tam olmur (slit-like vascular chanells) </a:t>
            </a:r>
          </a:p>
          <a:p>
            <a:r>
              <a:rPr lang="az-Latn-AZ" dirty="0" smtClean="0"/>
              <a:t>Perikardial effuziya səbəb olur (tamponada+-)</a:t>
            </a:r>
          </a:p>
          <a:p>
            <a:r>
              <a:rPr lang="az-Latn-AZ" dirty="0" smtClean="0">
                <a:solidFill>
                  <a:srgbClr val="C00000"/>
                </a:solidFill>
              </a:rPr>
              <a:t>Adətən perikard mayesində sitoloji nəticə - alınır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67669" r="49586"/>
          <a:stretch/>
        </p:blipFill>
        <p:spPr>
          <a:xfrm>
            <a:off x="4955458" y="292806"/>
            <a:ext cx="5102943" cy="36969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779" y="5329084"/>
            <a:ext cx="1178554" cy="65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38" y="1014243"/>
            <a:ext cx="9065957" cy="5773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297" y="344129"/>
            <a:ext cx="2230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2800" u="sng" dirty="0" smtClean="0">
                <a:solidFill>
                  <a:srgbClr val="7030A0"/>
                </a:solidFill>
              </a:rPr>
              <a:t>Sarkoma-MRT</a:t>
            </a:r>
            <a:endParaRPr lang="ru-RU" sz="2800" u="sng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63" y="5046095"/>
            <a:ext cx="8223821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90" y="517105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607" y="334297"/>
            <a:ext cx="202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u="sng" dirty="0" smtClean="0">
                <a:solidFill>
                  <a:srgbClr val="7030A0"/>
                </a:solidFill>
              </a:rPr>
              <a:t>XƏSTƏ TƏQDİMATI </a:t>
            </a:r>
            <a:endParaRPr lang="ru-RU" u="sng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619" y="1150374"/>
            <a:ext cx="1026422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38 YAŞLI, obez xəstə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Atipik ağrı+ temperatur yüksəkliyi ilə TTY baş vurur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EKQ:sinus taxikardiyası, ÜVS-119v/d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COVİD test+, xəstə karantinə alınır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4 həftə sonra təkrarlayan temperatur, atipik ağrı səbəbilə TTY baş vurur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EKQ: normal, EXO:minimal perikardial effuziya, suboptimal vizualizasiya, post covid düşünülür, Troponin-,</a:t>
            </a:r>
          </a:p>
          <a:p>
            <a:r>
              <a:rPr lang="az-Latn-AZ" dirty="0" smtClean="0"/>
              <a:t>    Hemoqram-N, D-dimer-N, </a:t>
            </a:r>
            <a:r>
              <a:rPr lang="az-Latn-AZ" dirty="0"/>
              <a:t>toraks </a:t>
            </a:r>
            <a:r>
              <a:rPr lang="az-Latn-AZ" dirty="0" smtClean="0"/>
              <a:t>KT-patologiya izlənilmir, post-covid dəyişiklik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1 ay sonra kəskin təngnəfəslik şikayəti ilə baş vurur+, EXO-perikardial effuziya (tamponad-)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Perikard mayesində-sitoloji müayinə -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Hər 3 həftə sonra təkrarlayan perikard mayesi, perikardial maye araşırılamsında patologiya aşkarlanmır,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Kardiak MRT- bütün sekanslarda heterogen görüntü (T1, T2,LGE), tumor? angiosarcoma?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Cərrahi müdaxilə zamanı-posterior yerləşimli angiosarcoma izlənilir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82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90" y="517105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7885" r="3473" b="2222"/>
          <a:stretch/>
        </p:blipFill>
        <p:spPr>
          <a:xfrm>
            <a:off x="254960" y="224534"/>
            <a:ext cx="8780885" cy="650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8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880" y="1199189"/>
            <a:ext cx="6361471" cy="48079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219" y="6063565"/>
            <a:ext cx="3529781" cy="701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387" t="4288" r="3294"/>
          <a:stretch/>
        </p:blipFill>
        <p:spPr>
          <a:xfrm>
            <a:off x="147485" y="0"/>
            <a:ext cx="5810864" cy="2398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6319" y="2268762"/>
            <a:ext cx="2842561" cy="5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7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03" y="73573"/>
            <a:ext cx="9871841" cy="1325563"/>
          </a:xfrm>
        </p:spPr>
        <p:txBody>
          <a:bodyPr>
            <a:normAutofit/>
          </a:bodyPr>
          <a:lstStyle/>
          <a:p>
            <a:r>
              <a:rPr lang="az-Latn-AZ" sz="1800" dirty="0" smtClean="0"/>
              <a:t>ÜMUMİ POPULYASİYADA </a:t>
            </a:r>
            <a:r>
              <a:rPr lang="en-US" sz="1800" dirty="0" smtClean="0"/>
              <a:t>0.7-3.5</a:t>
            </a:r>
            <a:r>
              <a:rPr lang="en-US" sz="1800" dirty="0"/>
              <a:t>% </a:t>
            </a:r>
            <a:r>
              <a:rPr lang="az-Latn-AZ" sz="1800" dirty="0" smtClean="0"/>
              <a:t>TEZLİKLƏ</a:t>
            </a:r>
            <a:r>
              <a:rPr lang="en-US" sz="1800" dirty="0"/>
              <a:t/>
            </a:r>
            <a:br>
              <a:rPr lang="en-US" sz="1800" dirty="0"/>
            </a:br>
            <a:endParaRPr lang="ru-RU" sz="1800" dirty="0"/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308" y="5139521"/>
            <a:ext cx="1813692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3" y="911935"/>
            <a:ext cx="8723586" cy="571053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05102" y="2237498"/>
            <a:ext cx="8313683" cy="210207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103" y="2447705"/>
            <a:ext cx="8313683" cy="210207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4441" y="4535086"/>
            <a:ext cx="8313683" cy="210207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94441" y="3594442"/>
            <a:ext cx="8313683" cy="22407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rgbClr val="7030A0"/>
                </a:solidFill>
              </a:rPr>
              <a:t>Malignant melanoma-has the highest propensity to metastasize to the heart…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8998536" y="3594442"/>
            <a:ext cx="978408" cy="2701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378308" y="3413258"/>
            <a:ext cx="711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</a:rPr>
              <a:t>CT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90" y="517105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2493"/>
            <a:ext cx="8793736" cy="5533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9" y="6046761"/>
            <a:ext cx="8041611" cy="686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330" y="4648334"/>
            <a:ext cx="3535670" cy="6088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562" y="3867115"/>
            <a:ext cx="2597922" cy="78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9207" y="247139"/>
            <a:ext cx="10515600" cy="1325563"/>
          </a:xfrm>
        </p:spPr>
        <p:txBody>
          <a:bodyPr/>
          <a:lstStyle/>
          <a:p>
            <a:r>
              <a:rPr lang="en-US" dirty="0" smtClean="0"/>
              <a:t>         </a:t>
            </a:r>
            <a:r>
              <a:rPr lang="az-Latn-AZ" b="1" u="sng" dirty="0" smtClean="0">
                <a:solidFill>
                  <a:srgbClr val="7030A0"/>
                </a:solidFill>
              </a:rPr>
              <a:t>NƏTİCƏ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090" y="517105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32" y="1700981"/>
            <a:ext cx="1219218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KARD</a:t>
            </a:r>
            <a:r>
              <a:rPr lang="az-Latn-AZ" dirty="0" smtClean="0"/>
              <a:t>İAK KÜTLƏLƏR HƏR NƏ QƏDƏR NADİR RAST GƏLİNSƏ DƏ, CİDDİ FƏSADLARA SƏBƏB OL BİLMƏSİ UNUDULMAMALIDIR. </a:t>
            </a:r>
          </a:p>
          <a:p>
            <a:r>
              <a:rPr lang="az-Latn-AZ" dirty="0" smtClean="0"/>
              <a:t>(XOŞXASSƏLİ TÖRƏMƏLƏRİN SƏBƏB OLDUĞU ÖLÜMCÜL ARİTMİYALAR DAXİL)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az-Latn-A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KÜTLƏ ŞÜBHƏSİ OLDUĞU ZAMAN GÖRÜNTÜLƏMƏ METODLARI ÖNƏMLİ ROLA SAHİBDİR</a:t>
            </a:r>
          </a:p>
          <a:p>
            <a:endParaRPr lang="az-Latn-AZ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GÖRÜNTÜLƏMƏ METODLARI YALNIZ KÜTLƏNİN VARLIĞINI VƏ NÖVÜNÜ SUBUT ETMİR.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az-Latn-A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DİAQNOSTİK MƏQSDƏLƏ YANAŞI, MÜALİCƏ  (CƏRRAHİ, TİBBİ) QƏRARININ VERİLMƏSİNDƏ DƏ ÖNƏMLİDİR.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az-Latn-A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az-Latn-AZ" dirty="0" smtClean="0"/>
              <a:t>KÜTLƏLƏRİN DİAQNOSTİKASINDA İRƏLİ VƏ MÜASİR GÖRÜNTÜLƏMƏ METODLARI HƏR NƏ QƏDƏR ÖNƏMLİ OLSA DA,</a:t>
            </a:r>
          </a:p>
          <a:p>
            <a:r>
              <a:rPr lang="az-Latn-AZ" dirty="0" smtClean="0"/>
              <a:t> KLİNİK YANAŞMA VƏ HİSTOLPATOLOJİ NƏTİCƏLƏR DƏ DİQQƏTƏ ALINMALIDIR. </a:t>
            </a:r>
            <a:endParaRPr lang="az-Latn-AZ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az-Latn-AZ" dirty="0" smtClean="0"/>
          </a:p>
        </p:txBody>
      </p:sp>
    </p:spTree>
    <p:extLst>
      <p:ext uri="{BB962C8B-B14F-4D97-AF65-F5344CB8AC3E}">
        <p14:creationId xmlns:p14="http://schemas.microsoft.com/office/powerpoint/2010/main" val="421681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Latn-AZ" b="1" u="sng" dirty="0" smtClean="0">
                <a:solidFill>
                  <a:srgbClr val="7030A0"/>
                </a:solidFill>
              </a:rPr>
              <a:t>GÖRÜNTÜLƏMƏ METODLARI</a:t>
            </a:r>
            <a:endParaRPr lang="ru-RU" b="1" u="sng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>
                <a:solidFill>
                  <a:srgbClr val="7030A0"/>
                </a:solidFill>
              </a:rPr>
              <a:t>E</a:t>
            </a:r>
            <a:r>
              <a:rPr lang="az-Latn-AZ" dirty="0" smtClean="0">
                <a:solidFill>
                  <a:srgbClr val="7030A0"/>
                </a:solidFill>
              </a:rPr>
              <a:t>XOKARDİOQRAFİYA</a:t>
            </a:r>
            <a:r>
              <a:rPr lang="tr-TR" dirty="0" smtClean="0">
                <a:solidFill>
                  <a:srgbClr val="7030A0"/>
                </a:solidFill>
              </a:rPr>
              <a:t>:</a:t>
            </a:r>
          </a:p>
          <a:p>
            <a:r>
              <a:rPr lang="tr-TR" dirty="0" smtClean="0"/>
              <a:t> Transt</a:t>
            </a:r>
            <a:r>
              <a:rPr lang="az-Latn-AZ" dirty="0" smtClean="0"/>
              <a:t>orakal</a:t>
            </a:r>
            <a:endParaRPr lang="tr-TR" dirty="0" smtClean="0"/>
          </a:p>
          <a:p>
            <a:r>
              <a:rPr lang="az-Latn-AZ" dirty="0" smtClean="0"/>
              <a:t> </a:t>
            </a:r>
            <a:r>
              <a:rPr lang="tr-TR" dirty="0" smtClean="0"/>
              <a:t>Transe</a:t>
            </a:r>
            <a:r>
              <a:rPr lang="az-Latn-AZ" dirty="0" smtClean="0"/>
              <a:t>z</a:t>
            </a:r>
            <a:r>
              <a:rPr lang="tr-TR" dirty="0" smtClean="0"/>
              <a:t>o</a:t>
            </a:r>
            <a:r>
              <a:rPr lang="az-Latn-AZ" dirty="0" smtClean="0"/>
              <a:t>f</a:t>
            </a:r>
            <a:r>
              <a:rPr lang="tr-TR" dirty="0" smtClean="0"/>
              <a:t>ageal</a:t>
            </a:r>
          </a:p>
          <a:p>
            <a:r>
              <a:rPr lang="tr-TR" dirty="0" smtClean="0"/>
              <a:t> </a:t>
            </a:r>
            <a:r>
              <a:rPr lang="az-Latn-AZ" dirty="0" smtClean="0"/>
              <a:t>K</a:t>
            </a:r>
            <a:r>
              <a:rPr lang="tr-TR" dirty="0" smtClean="0"/>
              <a:t>ontrast e</a:t>
            </a:r>
            <a:r>
              <a:rPr lang="az-Latn-AZ" dirty="0" smtClean="0"/>
              <a:t>x</a:t>
            </a:r>
            <a:r>
              <a:rPr lang="tr-TR" dirty="0" smtClean="0"/>
              <a:t>o</a:t>
            </a:r>
            <a:r>
              <a:rPr lang="az-Latn-AZ" dirty="0" smtClean="0"/>
              <a:t>k</a:t>
            </a:r>
            <a:r>
              <a:rPr lang="tr-TR" dirty="0" smtClean="0"/>
              <a:t>ardiogra</a:t>
            </a:r>
            <a:r>
              <a:rPr lang="az-Latn-AZ" dirty="0" smtClean="0"/>
              <a:t>fiya</a:t>
            </a:r>
            <a:endParaRPr lang="tr-TR" dirty="0" smtClean="0"/>
          </a:p>
          <a:p>
            <a:endParaRPr lang="tr-TR" dirty="0" smtClean="0"/>
          </a:p>
          <a:p>
            <a:r>
              <a:rPr lang="tr-TR" dirty="0" smtClean="0">
                <a:solidFill>
                  <a:srgbClr val="7030A0"/>
                </a:solidFill>
              </a:rPr>
              <a:t> </a:t>
            </a:r>
            <a:r>
              <a:rPr lang="az-Latn-AZ" dirty="0">
                <a:solidFill>
                  <a:srgbClr val="7030A0"/>
                </a:solidFill>
              </a:rPr>
              <a:t>K</a:t>
            </a:r>
            <a:r>
              <a:rPr lang="tr-TR" dirty="0" smtClean="0">
                <a:solidFill>
                  <a:srgbClr val="7030A0"/>
                </a:solidFill>
              </a:rPr>
              <a:t>T</a:t>
            </a:r>
          </a:p>
          <a:p>
            <a:endParaRPr lang="tr-TR" dirty="0" smtClean="0"/>
          </a:p>
          <a:p>
            <a:r>
              <a:rPr lang="tr-TR" dirty="0" smtClean="0"/>
              <a:t> </a:t>
            </a:r>
            <a:r>
              <a:rPr lang="az-Latn-AZ" dirty="0" smtClean="0">
                <a:solidFill>
                  <a:srgbClr val="7030A0"/>
                </a:solidFill>
              </a:rPr>
              <a:t>KARDİAK MRT</a:t>
            </a:r>
            <a:r>
              <a:rPr lang="tr-TR" dirty="0" smtClean="0">
                <a:solidFill>
                  <a:srgbClr val="7030A0"/>
                </a:solidFill>
              </a:rPr>
              <a:t>:</a:t>
            </a:r>
          </a:p>
          <a:p>
            <a:r>
              <a:rPr lang="tr-TR" dirty="0" smtClean="0"/>
              <a:t> </a:t>
            </a:r>
            <a:r>
              <a:rPr lang="az-Latn-AZ" dirty="0" smtClean="0"/>
              <a:t>Kontrast maddə olmadan </a:t>
            </a:r>
            <a:r>
              <a:rPr lang="tr-TR" dirty="0" smtClean="0"/>
              <a:t>(cine; T1 or T2 weighted sequences)</a:t>
            </a:r>
          </a:p>
          <a:p>
            <a:r>
              <a:rPr lang="tr-TR" dirty="0" smtClean="0"/>
              <a:t> </a:t>
            </a:r>
            <a:r>
              <a:rPr lang="az-Latn-AZ" dirty="0" smtClean="0"/>
              <a:t>Kontrast maddə istifadəsi ilə  </a:t>
            </a:r>
            <a:r>
              <a:rPr lang="tr-TR" dirty="0" smtClean="0"/>
              <a:t>(“late gadolinium enhancement” technique)</a:t>
            </a:r>
            <a:endParaRPr lang="ru-RU" dirty="0"/>
          </a:p>
        </p:txBody>
      </p:sp>
      <p:pic>
        <p:nvPicPr>
          <p:cNvPr id="4" name="Picture 6" descr="Azerbaijan Society of Cardi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322" y="5580992"/>
            <a:ext cx="1978753" cy="12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7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814"/>
            <a:ext cx="10515600" cy="1325563"/>
          </a:xfrm>
        </p:spPr>
        <p:txBody>
          <a:bodyPr/>
          <a:lstStyle/>
          <a:p>
            <a:r>
              <a:rPr lang="az-Latn-AZ" b="1" u="sng" dirty="0" smtClean="0">
                <a:solidFill>
                  <a:srgbClr val="7030A0"/>
                </a:solidFill>
              </a:rPr>
              <a:t>GÖRÜNTÜLƏMƏ METODLARI</a:t>
            </a:r>
            <a:endParaRPr lang="ru-RU" b="1" u="sng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7766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>
                <a:solidFill>
                  <a:srgbClr val="7030A0"/>
                </a:solidFill>
              </a:rPr>
              <a:t>E</a:t>
            </a:r>
            <a:r>
              <a:rPr lang="az-Latn-AZ" dirty="0" smtClean="0">
                <a:solidFill>
                  <a:srgbClr val="7030A0"/>
                </a:solidFill>
              </a:rPr>
              <a:t>XOKARDİOQRAFİYA</a:t>
            </a:r>
            <a:r>
              <a:rPr lang="tr-TR" dirty="0" smtClean="0">
                <a:solidFill>
                  <a:srgbClr val="7030A0"/>
                </a:solidFill>
              </a:rPr>
              <a:t>:</a:t>
            </a:r>
          </a:p>
          <a:p>
            <a:r>
              <a:rPr lang="tr-TR" dirty="0" smtClean="0"/>
              <a:t>Transt</a:t>
            </a:r>
            <a:r>
              <a:rPr lang="az-Latn-AZ" dirty="0" smtClean="0"/>
              <a:t>orakal</a:t>
            </a:r>
            <a:endParaRPr lang="tr-TR" dirty="0" smtClean="0"/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Transe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zofageal</a:t>
            </a:r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Kontrast Exokardioqrafiya</a:t>
            </a:r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</a:p>
          <a:p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ARD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İAK MRT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ontrast maddə olmadan 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(cine; T1 or T2 weighted sequences)</a:t>
            </a:r>
          </a:p>
          <a:p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 Kontrast maddə istifadəsi ilə 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(“late gadolinium enhancement” technique)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6" descr="Azerbaijan Society of Cardi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909" y="5331299"/>
            <a:ext cx="2202574" cy="142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44235" y="1799623"/>
            <a:ext cx="2395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FIRST LEVEL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69896" y="1690688"/>
            <a:ext cx="2469931" cy="9354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72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276" y="105104"/>
            <a:ext cx="10515600" cy="999742"/>
          </a:xfrm>
        </p:spPr>
        <p:txBody>
          <a:bodyPr/>
          <a:lstStyle/>
          <a:p>
            <a:r>
              <a:rPr lang="az-Latn-AZ" b="1" u="sng" dirty="0" smtClean="0">
                <a:solidFill>
                  <a:srgbClr val="7030A0"/>
                </a:solidFill>
              </a:rPr>
              <a:t>GÖRÜNTÜLƏMƏDƏ HƏDƏFLƏR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34" y="529556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173" y="1671145"/>
            <a:ext cx="335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K</a:t>
            </a:r>
            <a:r>
              <a:rPr lang="az-Latn-AZ" dirty="0" smtClean="0">
                <a:solidFill>
                  <a:srgbClr val="7030A0"/>
                </a:solidFill>
              </a:rPr>
              <a:t>ÜTLƏ XARAKTERİSTİKASI</a:t>
            </a:r>
            <a:r>
              <a:rPr lang="en-US" dirty="0" smtClean="0">
                <a:solidFill>
                  <a:srgbClr val="7030A0"/>
                </a:solidFill>
              </a:rPr>
              <a:t>:                                                      </a:t>
            </a:r>
          </a:p>
          <a:p>
            <a:r>
              <a:rPr lang="en-US" dirty="0" smtClean="0"/>
              <a:t>– </a:t>
            </a:r>
            <a:r>
              <a:rPr lang="az-Latn-AZ" dirty="0" smtClean="0"/>
              <a:t>Lokalizasiyası</a:t>
            </a:r>
            <a:endParaRPr lang="en-US" dirty="0" smtClean="0"/>
          </a:p>
          <a:p>
            <a:r>
              <a:rPr lang="en-US" dirty="0" smtClean="0"/>
              <a:t>– </a:t>
            </a:r>
            <a:r>
              <a:rPr lang="az-Latn-AZ" dirty="0" smtClean="0"/>
              <a:t>Ölçü</a:t>
            </a:r>
            <a:r>
              <a:rPr lang="en-US" dirty="0" smtClean="0"/>
              <a:t>, </a:t>
            </a:r>
            <a:r>
              <a:rPr lang="az-Latn-AZ" dirty="0" smtClean="0"/>
              <a:t>yayılması</a:t>
            </a:r>
            <a:r>
              <a:rPr lang="en-US" dirty="0" smtClean="0"/>
              <a:t> </a:t>
            </a:r>
            <a:r>
              <a:rPr lang="az-Latn-AZ" dirty="0" smtClean="0"/>
              <a:t>və morfologiyası</a:t>
            </a:r>
            <a:endParaRPr lang="en-US" dirty="0" smtClean="0"/>
          </a:p>
          <a:p>
            <a:r>
              <a:rPr lang="en-US" dirty="0" smtClean="0"/>
              <a:t>– </a:t>
            </a:r>
            <a:r>
              <a:rPr lang="az-Latn-AZ" dirty="0" smtClean="0"/>
              <a:t>Hərəkətliliyi</a:t>
            </a:r>
            <a:endParaRPr lang="en-US" dirty="0" smtClean="0"/>
          </a:p>
          <a:p>
            <a:r>
              <a:rPr lang="en-US" dirty="0" smtClean="0"/>
              <a:t>– </a:t>
            </a:r>
            <a:r>
              <a:rPr lang="az-Latn-AZ" dirty="0" smtClean="0"/>
              <a:t>Yapışdığı hissə</a:t>
            </a:r>
            <a:endParaRPr lang="en-US" dirty="0" smtClean="0"/>
          </a:p>
          <a:p>
            <a:r>
              <a:rPr lang="en-US" dirty="0" smtClean="0"/>
              <a:t>– </a:t>
            </a:r>
            <a:r>
              <a:rPr lang="en-US" dirty="0" err="1" smtClean="0"/>
              <a:t>Hemo</a:t>
            </a:r>
            <a:r>
              <a:rPr lang="az-Latn-AZ" dirty="0" smtClean="0"/>
              <a:t>dinamik təsiri</a:t>
            </a:r>
            <a:endParaRPr lang="en-US" dirty="0"/>
          </a:p>
          <a:p>
            <a:endParaRPr lang="en-US" dirty="0" smtClean="0"/>
          </a:p>
          <a:p>
            <a:endParaRPr lang="az-Latn-AZ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DİFFERENSİAL DİAQNOZ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Xoşxassəli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vs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Baədxassəli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T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romb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Ekstra-kardiak patologiya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65076" y="1030348"/>
            <a:ext cx="28783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TOXUMA XARAKTERİSTİKASI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T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romb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Vas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kulyar toxuma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Fibroti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k toxuma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Piy toxuması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Kalsifikasiya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Maye konsistensiyalı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ru-RU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az-Latn-AZ" dirty="0" smtClean="0">
                <a:solidFill>
                  <a:srgbClr val="7030A0"/>
                </a:solidFill>
              </a:rPr>
              <a:t>    TƏQİB</a:t>
            </a:r>
            <a:endParaRPr lang="en-US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7214" y="5092822"/>
            <a:ext cx="2828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r>
              <a:rPr lang="tr-TR" sz="2400" b="1" dirty="0" smtClean="0">
                <a:solidFill>
                  <a:srgbClr val="7030A0"/>
                </a:solidFill>
              </a:rPr>
              <a:t>TRANST</a:t>
            </a:r>
            <a:r>
              <a:rPr lang="az-Latn-AZ" sz="2400" b="1" dirty="0" smtClean="0">
                <a:solidFill>
                  <a:srgbClr val="7030A0"/>
                </a:solidFill>
              </a:rPr>
              <a:t>ORAKAL</a:t>
            </a:r>
            <a:endParaRPr lang="tr-TR" sz="2400" b="1" dirty="0" smtClean="0">
              <a:solidFill>
                <a:srgbClr val="7030A0"/>
              </a:solidFill>
            </a:endParaRPr>
          </a:p>
          <a:p>
            <a:r>
              <a:rPr lang="tr-TR" sz="2400" b="1" dirty="0" smtClean="0">
                <a:solidFill>
                  <a:srgbClr val="7030A0"/>
                </a:solidFill>
              </a:rPr>
              <a:t>E</a:t>
            </a:r>
            <a:r>
              <a:rPr lang="az-Latn-AZ" sz="2400" b="1" dirty="0" smtClean="0">
                <a:solidFill>
                  <a:srgbClr val="7030A0"/>
                </a:solidFill>
              </a:rPr>
              <a:t>XOKARDİOQRAFİYA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2144" y="4908331"/>
            <a:ext cx="3037490" cy="11999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84175" y="1290716"/>
            <a:ext cx="4311869" cy="241608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9052508" flipV="1">
            <a:off x="4194163" y="3162863"/>
            <a:ext cx="484632" cy="19711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flipV="1">
            <a:off x="6039058" y="3636517"/>
            <a:ext cx="484632" cy="1271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427713" y="3059029"/>
            <a:ext cx="1807779" cy="662625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0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az-Latn-AZ" b="1" u="sng" dirty="0" smtClean="0">
                <a:solidFill>
                  <a:srgbClr val="7030A0"/>
                </a:solidFill>
              </a:rPr>
              <a:t>GÖRÜNTÜLƏMƏ METODLARI</a:t>
            </a:r>
            <a:endParaRPr lang="ru-RU" b="1" u="sng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306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>
                <a:solidFill>
                  <a:srgbClr val="7030A0"/>
                </a:solidFill>
              </a:rPr>
              <a:t>E</a:t>
            </a:r>
            <a:r>
              <a:rPr lang="az-Latn-AZ" dirty="0" smtClean="0">
                <a:solidFill>
                  <a:srgbClr val="7030A0"/>
                </a:solidFill>
              </a:rPr>
              <a:t>XOKARDİOQRAFİYA</a:t>
            </a:r>
            <a:r>
              <a:rPr lang="tr-TR" dirty="0" smtClean="0">
                <a:solidFill>
                  <a:srgbClr val="7030A0"/>
                </a:solidFill>
              </a:rPr>
              <a:t>:</a:t>
            </a:r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Transt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orakal</a:t>
            </a:r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tr-TR" dirty="0" smtClean="0"/>
              <a:t>Transe</a:t>
            </a:r>
            <a:r>
              <a:rPr lang="az-Latn-AZ" dirty="0" smtClean="0"/>
              <a:t>zofageal</a:t>
            </a:r>
            <a:endParaRPr lang="tr-TR" dirty="0" smtClean="0"/>
          </a:p>
          <a:p>
            <a:r>
              <a:rPr lang="az-Latn-AZ" dirty="0" smtClean="0"/>
              <a:t>Kontrast Exokardioqrafiya</a:t>
            </a:r>
            <a:endParaRPr lang="tr-TR" dirty="0" smtClean="0"/>
          </a:p>
          <a:p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T</a:t>
            </a:r>
          </a:p>
          <a:p>
            <a:endParaRPr lang="tr-TR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ARD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İAK MRT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K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ontrast maddə olmadan 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(cine; T1 or T2 weighted sequences)</a:t>
            </a:r>
          </a:p>
          <a:p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 Kontrast maddə istifadəsi ilə </a:t>
            </a:r>
            <a:r>
              <a:rPr lang="tr-TR" dirty="0" smtClean="0">
                <a:solidFill>
                  <a:schemeClr val="bg1">
                    <a:lumMod val="65000"/>
                  </a:schemeClr>
                </a:solidFill>
              </a:rPr>
              <a:t>(“late gadolinium enhancement” technique)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6" descr="Azerbaijan Society of Cardiolo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441" y="5514279"/>
            <a:ext cx="1919042" cy="123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7758" y="1690688"/>
            <a:ext cx="15756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sz="3200" dirty="0" smtClean="0">
                <a:solidFill>
                  <a:srgbClr val="C00000"/>
                </a:solidFill>
              </a:rPr>
              <a:t>SECOND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 LEVEL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69896" y="1690688"/>
            <a:ext cx="2174711" cy="10772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4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276" y="30606"/>
            <a:ext cx="10515600" cy="999742"/>
          </a:xfrm>
        </p:spPr>
        <p:txBody>
          <a:bodyPr/>
          <a:lstStyle/>
          <a:p>
            <a:r>
              <a:rPr lang="az-Latn-AZ" b="1" u="sng" dirty="0">
                <a:solidFill>
                  <a:srgbClr val="7030A0"/>
                </a:solidFill>
              </a:rPr>
              <a:t>GÖRÜNTÜLƏMƏDƏ HƏDƏFLƏR</a:t>
            </a:r>
            <a:endParaRPr lang="ru-RU" b="1" u="sng" dirty="0">
              <a:solidFill>
                <a:srgbClr val="7030A0"/>
              </a:solidFill>
            </a:endParaRPr>
          </a:p>
        </p:txBody>
      </p:sp>
      <p:pic>
        <p:nvPicPr>
          <p:cNvPr id="4" name="Picture 6" descr="Azerbaijan Society of Cardiolog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34" y="5295563"/>
            <a:ext cx="2213084" cy="15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528" y="1588296"/>
            <a:ext cx="3352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KÜTLƏ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XARAKTERİSTİKASI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                                                     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Lokalizasiyası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Ölçü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yayılması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və morfologiyası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Hərəkətliliyi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Yapışdığı hissə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Hemo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dinamik təsiri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/>
          </a:p>
          <a:p>
            <a:endParaRPr lang="en-US" dirty="0" smtClean="0">
              <a:solidFill>
                <a:srgbClr val="7030A0"/>
              </a:solidFill>
            </a:endParaRPr>
          </a:p>
          <a:p>
            <a:r>
              <a:rPr lang="az-Latn-AZ" dirty="0">
                <a:solidFill>
                  <a:srgbClr val="7030A0"/>
                </a:solidFill>
              </a:rPr>
              <a:t>DİFFERENSİAL DİAQNOZ </a:t>
            </a:r>
            <a:r>
              <a:rPr lang="en-US" dirty="0">
                <a:solidFill>
                  <a:srgbClr val="7030A0"/>
                </a:solidFill>
              </a:rPr>
              <a:t>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Xoşxassəli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vs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Baədxassəli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– T</a:t>
            </a:r>
            <a:r>
              <a:rPr lang="az-Latn-AZ" dirty="0"/>
              <a:t>romb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Ekstra-kardiak patologiya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65076" y="1030348"/>
            <a:ext cx="287835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Latn-AZ" dirty="0">
                <a:solidFill>
                  <a:srgbClr val="7030A0"/>
                </a:solidFill>
              </a:rPr>
              <a:t>TOXUMA XARAKTERİSTİKASI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en-US" dirty="0"/>
              <a:t>T</a:t>
            </a:r>
            <a:r>
              <a:rPr lang="az-Latn-AZ" dirty="0"/>
              <a:t>romb</a:t>
            </a:r>
            <a:endParaRPr lang="en-US" dirty="0"/>
          </a:p>
          <a:p>
            <a:r>
              <a:rPr lang="en-US" dirty="0"/>
              <a:t>– Vas</a:t>
            </a:r>
            <a:r>
              <a:rPr lang="az-Latn-AZ" dirty="0"/>
              <a:t>kulyar toxuma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Fibroti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k toxuma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Piy toxuması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Kalsifikasiya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az-Latn-AZ" dirty="0">
                <a:solidFill>
                  <a:schemeClr val="bg1">
                    <a:lumMod val="65000"/>
                  </a:schemeClr>
                </a:solidFill>
              </a:rPr>
              <a:t>Maye </a:t>
            </a:r>
            <a:r>
              <a:rPr lang="az-Latn-AZ" dirty="0" smtClean="0">
                <a:solidFill>
                  <a:schemeClr val="bg1">
                    <a:lumMod val="65000"/>
                  </a:schemeClr>
                </a:solidFill>
              </a:rPr>
              <a:t>konsistensiyalı</a:t>
            </a:r>
          </a:p>
          <a:p>
            <a:endParaRPr lang="az-Latn-AZ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az-Latn-AZ" dirty="0">
              <a:solidFill>
                <a:schemeClr val="bg1">
                  <a:lumMod val="6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2144" y="5092993"/>
            <a:ext cx="2828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</a:t>
            </a:r>
            <a:r>
              <a:rPr lang="az-Latn-AZ" sz="2400" b="1" dirty="0">
                <a:solidFill>
                  <a:srgbClr val="7030A0"/>
                </a:solidFill>
              </a:rPr>
              <a:t>K</a:t>
            </a:r>
            <a:r>
              <a:rPr lang="en-US" sz="2400" b="1" dirty="0" smtClean="0">
                <a:solidFill>
                  <a:srgbClr val="7030A0"/>
                </a:solidFill>
              </a:rPr>
              <a:t>ONTRAST</a:t>
            </a:r>
            <a:endParaRPr lang="tr-TR" sz="2400" b="1" dirty="0" smtClean="0">
              <a:solidFill>
                <a:srgbClr val="7030A0"/>
              </a:solidFill>
            </a:endParaRPr>
          </a:p>
          <a:p>
            <a:r>
              <a:rPr lang="tr-TR" sz="2400" b="1" dirty="0" smtClean="0">
                <a:solidFill>
                  <a:srgbClr val="7030A0"/>
                </a:solidFill>
              </a:rPr>
              <a:t>E</a:t>
            </a:r>
            <a:r>
              <a:rPr lang="az-Latn-AZ" sz="2400" b="1" dirty="0" smtClean="0">
                <a:solidFill>
                  <a:srgbClr val="7030A0"/>
                </a:solidFill>
              </a:rPr>
              <a:t>XOKARDİOQRAFİYA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2144" y="4908331"/>
            <a:ext cx="3037490" cy="119998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1245" y="3573455"/>
            <a:ext cx="4311869" cy="241608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7099152" flipV="1">
            <a:off x="4081478" y="4107418"/>
            <a:ext cx="484632" cy="19711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flipV="1">
            <a:off x="6412051" y="3484387"/>
            <a:ext cx="484632" cy="1271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352455" y="865171"/>
            <a:ext cx="3135317" cy="116491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1911</Words>
  <Application>Microsoft Office PowerPoint</Application>
  <PresentationFormat>Широкоэкранный</PresentationFormat>
  <Paragraphs>424</Paragraphs>
  <Slides>49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Wingdings</vt:lpstr>
      <vt:lpstr>Тема Office</vt:lpstr>
      <vt:lpstr>  KARDİAK KÜTLƏLƏRİN DİAQNOSTİKASI</vt:lpstr>
      <vt:lpstr>Презентация PowerPoint</vt:lpstr>
      <vt:lpstr>KARDİAK KÜTLƏLƏR- İLKİN YANAŞMA</vt:lpstr>
      <vt:lpstr>KLİNİK MANIFESTASİYASI</vt:lpstr>
      <vt:lpstr>GÖRÜNTÜLƏMƏ METODLARI</vt:lpstr>
      <vt:lpstr>GÖRÜNTÜLƏMƏ METODLARI</vt:lpstr>
      <vt:lpstr>GÖRÜNTÜLƏMƏDƏ HƏDƏFLƏR</vt:lpstr>
      <vt:lpstr>GÖRÜNTÜLƏMƏ METODLARI</vt:lpstr>
      <vt:lpstr>GÖRÜNTÜLƏMƏDƏ HƏDƏFLƏR</vt:lpstr>
      <vt:lpstr>Презентация PowerPoint</vt:lpstr>
      <vt:lpstr>Kontrastlanma əsaslanır: </vt:lpstr>
      <vt:lpstr>GÖRÜNTÜLƏMƏDƏ HƏDƏFLƏR</vt:lpstr>
      <vt:lpstr>Презентация PowerPoint</vt:lpstr>
      <vt:lpstr>Презентация PowerPoint</vt:lpstr>
      <vt:lpstr>Презентация PowerPoint</vt:lpstr>
      <vt:lpstr>GÖRÜNTÜLƏMƏ METODLARI</vt:lpstr>
      <vt:lpstr>GÖRÜNTÜLƏMƏDƏ HƏDƏFLƏR</vt:lpstr>
      <vt:lpstr>Презентация PowerPoint</vt:lpstr>
      <vt:lpstr>Презентация PowerPoint</vt:lpstr>
      <vt:lpstr>Презентация PowerPoint</vt:lpstr>
      <vt:lpstr>GÖRÜNTÜLƏMƏDƏ HƏDƏFLƏR</vt:lpstr>
      <vt:lpstr>KARDİAK MRT</vt:lpstr>
      <vt:lpstr>Презентация PowerPoint</vt:lpstr>
      <vt:lpstr>KARDİAK KÜTLƏLƏR (anatomik lokalizasiyası) </vt:lpstr>
      <vt:lpstr>Презентация PowerPoint</vt:lpstr>
      <vt:lpstr>Презентация PowerPoint</vt:lpstr>
      <vt:lpstr>TROMB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KARDİAK ŞİŞLƏR (GRUP YAYILMASI)</vt:lpstr>
      <vt:lpstr>                       Kardiak Mixoma</vt:lpstr>
      <vt:lpstr>Презентация PowerPoint</vt:lpstr>
      <vt:lpstr>Презентация PowerPoint</vt:lpstr>
      <vt:lpstr>                       Kardiak Mixoma</vt:lpstr>
      <vt:lpstr>Презентация PowerPoint</vt:lpstr>
      <vt:lpstr>Презентация PowerPoint</vt:lpstr>
      <vt:lpstr>Kardiak Mixoma Histo- Patologiya</vt:lpstr>
      <vt:lpstr>Bədxassəli törəmələr- SARKOMA</vt:lpstr>
      <vt:lpstr>SARCOMA</vt:lpstr>
      <vt:lpstr>Презентация PowerPoint</vt:lpstr>
      <vt:lpstr>Презентация PowerPoint</vt:lpstr>
      <vt:lpstr>Презентация PowerPoint</vt:lpstr>
      <vt:lpstr>Презентация PowerPoint</vt:lpstr>
      <vt:lpstr>ÜMUMİ POPULYASİYADA 0.7-3.5% TEZLİKLƏ </vt:lpstr>
      <vt:lpstr>Презентация PowerPoint</vt:lpstr>
      <vt:lpstr>         NƏTİCƏ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 of the cardiac masses</dc:title>
  <dc:creator>Orbit</dc:creator>
  <cp:lastModifiedBy>Orbit</cp:lastModifiedBy>
  <cp:revision>328</cp:revision>
  <dcterms:created xsi:type="dcterms:W3CDTF">2022-12-01T17:02:28Z</dcterms:created>
  <dcterms:modified xsi:type="dcterms:W3CDTF">2022-12-11T08:48:45Z</dcterms:modified>
</cp:coreProperties>
</file>